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23" r:id="rId2"/>
    <p:sldId id="332" r:id="rId3"/>
    <p:sldId id="324" r:id="rId4"/>
    <p:sldId id="345" r:id="rId5"/>
    <p:sldId id="346" r:id="rId6"/>
    <p:sldId id="327" r:id="rId7"/>
    <p:sldId id="328" r:id="rId8"/>
  </p:sldIdLst>
  <p:sldSz cx="9906000" cy="6858000" type="A4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008C"/>
    <a:srgbClr val="FF9999"/>
    <a:srgbClr val="FF9933"/>
    <a:srgbClr val="FFCC99"/>
    <a:srgbClr val="FFCCCC"/>
    <a:srgbClr val="0000FF"/>
    <a:srgbClr val="FDE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525" autoAdjust="0"/>
    <p:restoredTop sz="90628" autoAdjust="0"/>
  </p:normalViewPr>
  <p:slideViewPr>
    <p:cSldViewPr showGuides="1">
      <p:cViewPr>
        <p:scale>
          <a:sx n="90" d="100"/>
          <a:sy n="90" d="100"/>
        </p:scale>
        <p:origin x="-2754" y="-426"/>
      </p:cViewPr>
      <p:guideLst>
        <p:guide orient="horz" pos="73"/>
        <p:guide orient="horz" pos="3838"/>
        <p:guide orient="horz" pos="2115"/>
        <p:guide orient="horz" pos="2750"/>
        <p:guide orient="horz" pos="1253"/>
        <p:guide pos="217"/>
        <p:guide pos="262"/>
        <p:guide pos="398"/>
        <p:guide pos="172"/>
        <p:guide pos="6159"/>
        <p:guide pos="3755"/>
        <p:guide pos="625"/>
        <p:guide pos="4345"/>
        <p:guide pos="81"/>
        <p:guide pos="3438"/>
        <p:guide pos="57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C7B99937-0764-4C99-8831-EAF97D3669A1}" type="datetimeFigureOut">
              <a:rPr lang="ko-KR" altLang="en-US" smtClean="0"/>
              <a:t>2019-08-16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321" tIns="45661" rIns="91321" bIns="45661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7005B922-968F-4861-9255-3CA35DC3E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2631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1"/>
            <a:r>
              <a:rPr lang="ko-KR" altLang="en-US" dirty="0" smtClean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안녕하세요</a:t>
            </a:r>
            <a:r>
              <a:rPr lang="en-US" altLang="ko-KR" dirty="0" smtClean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. </a:t>
            </a:r>
            <a:r>
              <a:rPr lang="ko-KR" altLang="en-US" dirty="0" smtClean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이번 시간에는 </a:t>
            </a:r>
            <a:r>
              <a:rPr lang="ko-KR" altLang="en-US" baseline="0" dirty="0" err="1" smtClean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모바일오피스넷</a:t>
            </a:r>
            <a:r>
              <a:rPr lang="ko-KR" altLang="en-US" baseline="0" dirty="0" smtClean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상품</a:t>
            </a:r>
            <a:r>
              <a:rPr lang="ko-KR" altLang="en-US" dirty="0" smtClean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에 대해 알아보도록 하겠습니다</a:t>
            </a:r>
            <a:r>
              <a:rPr lang="en-US" altLang="ko-KR" dirty="0" smtClean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.</a:t>
            </a:r>
            <a:endParaRPr lang="ko-KR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C3E06-6129-4CB3-9875-A41DD7F2448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6872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atinLnBrk="1"/>
            <a:r>
              <a:rPr lang="ko-KR" altLang="en-US" dirty="0"/>
              <a:t>자</a:t>
            </a:r>
            <a:r>
              <a:rPr lang="en-US" altLang="ko-KR" dirty="0"/>
              <a:t>, </a:t>
            </a:r>
            <a:r>
              <a:rPr lang="ko-KR" altLang="en-US" dirty="0"/>
              <a:t>그럼 지금부터 </a:t>
            </a:r>
            <a:r>
              <a:rPr lang="ko-KR" altLang="en-US" dirty="0" err="1"/>
              <a:t>모바일오피스넷</a:t>
            </a:r>
            <a:r>
              <a:rPr lang="ko-KR" altLang="en-US" dirty="0"/>
              <a:t> 상품에 대해서 알아보겠습니다</a:t>
            </a:r>
            <a:r>
              <a:rPr lang="en-US" altLang="ko-KR" dirty="0"/>
              <a:t>.</a:t>
            </a:r>
            <a:endParaRPr lang="ko-KR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C3E06-6129-4CB3-9875-A41DD7F2448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C3E06-6129-4CB3-9875-A41DD7F2448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3520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요금제를 좀 더 상세히 살펴보면</a:t>
            </a:r>
            <a:r>
              <a:rPr lang="en-US" altLang="ko-KR" dirty="0" smtClean="0"/>
              <a:t>,</a:t>
            </a:r>
          </a:p>
          <a:p>
            <a:endParaRPr lang="en-US" altLang="ko-KR" dirty="0" smtClean="0"/>
          </a:p>
          <a:p>
            <a:r>
              <a:rPr lang="ko-KR" altLang="en-US" dirty="0" err="1" smtClean="0"/>
              <a:t>모바일오피스넷은</a:t>
            </a:r>
            <a:r>
              <a:rPr lang="ko-KR" altLang="en-US" dirty="0" smtClean="0"/>
              <a:t> 모두 네 가지의 요금제로 구성되어 있습니다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err="1" smtClean="0"/>
              <a:t>IoT</a:t>
            </a:r>
            <a:r>
              <a:rPr lang="en-US" altLang="ko-KR" dirty="0" smtClean="0"/>
              <a:t> LTE MOF</a:t>
            </a:r>
            <a:r>
              <a:rPr lang="ko-KR" altLang="en-US" dirty="0" smtClean="0"/>
              <a:t>는 부가세 포함 월 </a:t>
            </a:r>
            <a:r>
              <a:rPr lang="en-US" altLang="ko-KR" dirty="0" smtClean="0"/>
              <a:t>27,500</a:t>
            </a:r>
            <a:r>
              <a:rPr lang="ko-KR" altLang="en-US" dirty="0" smtClean="0"/>
              <a:t>원의 요금으로 하루 </a:t>
            </a:r>
            <a:r>
              <a:rPr lang="en-US" altLang="ko-KR" dirty="0" smtClean="0"/>
              <a:t>500MB(</a:t>
            </a:r>
            <a:r>
              <a:rPr lang="ko-KR" altLang="en-US" dirty="0" smtClean="0"/>
              <a:t>메가바이트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기본데이터를 제공하며 </a:t>
            </a:r>
            <a:r>
              <a:rPr lang="en-US" altLang="ko-KR" dirty="0" smtClean="0"/>
              <a:t>4Mbps(</a:t>
            </a:r>
            <a:r>
              <a:rPr lang="ko-KR" altLang="en-US" dirty="0" err="1" smtClean="0"/>
              <a:t>메가비피에스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</a:t>
            </a:r>
            <a:r>
              <a:rPr lang="ko-KR" altLang="en-US" baseline="0" dirty="0" smtClean="0"/>
              <a:t> 다운</a:t>
            </a:r>
            <a:r>
              <a:rPr lang="en-US" altLang="ko-KR" baseline="0" dirty="0" smtClean="0"/>
              <a:t>/</a:t>
            </a:r>
            <a:r>
              <a:rPr lang="ko-KR" altLang="en-US" baseline="0" dirty="0" smtClean="0"/>
              <a:t>업로드 속도를 제공합니다</a:t>
            </a:r>
            <a:r>
              <a:rPr lang="en-US" altLang="ko-KR" baseline="0" dirty="0" smtClean="0"/>
              <a:t>.</a:t>
            </a:r>
          </a:p>
          <a:p>
            <a:r>
              <a:rPr lang="en-US" altLang="ko-KR" baseline="0" dirty="0" smtClean="0"/>
              <a:t>500MB</a:t>
            </a:r>
            <a:r>
              <a:rPr lang="ko-KR" altLang="en-US" baseline="0" dirty="0" smtClean="0"/>
              <a:t>의 데이터를 다 소진한 경우에는 </a:t>
            </a:r>
            <a:r>
              <a:rPr lang="en-US" altLang="ko-KR" baseline="0" dirty="0" smtClean="0"/>
              <a:t>400Kbps(</a:t>
            </a:r>
            <a:r>
              <a:rPr lang="ko-KR" altLang="en-US" baseline="0" dirty="0" err="1" smtClean="0"/>
              <a:t>킬로비피에스</a:t>
            </a:r>
            <a:r>
              <a:rPr lang="en-US" altLang="ko-KR" baseline="0" dirty="0" smtClean="0"/>
              <a:t>)</a:t>
            </a:r>
            <a:r>
              <a:rPr lang="ko-KR" altLang="en-US" baseline="0" dirty="0" smtClean="0"/>
              <a:t>의 제한된 속도로 데이터가 무제한 제공됩니다</a:t>
            </a:r>
            <a:r>
              <a:rPr lang="en-US" altLang="ko-KR" baseline="0" dirty="0" smtClean="0"/>
              <a:t>.</a:t>
            </a:r>
          </a:p>
          <a:p>
            <a:endParaRPr lang="en-US" altLang="ko-KR" baseline="0" dirty="0" smtClean="0"/>
          </a:p>
          <a:p>
            <a:r>
              <a:rPr lang="en-US" altLang="ko-KR" baseline="0" dirty="0" smtClean="0"/>
              <a:t>MOF 385 </a:t>
            </a:r>
            <a:r>
              <a:rPr lang="ko-KR" altLang="en-US" baseline="0" dirty="0" smtClean="0"/>
              <a:t>요금제는 월 </a:t>
            </a:r>
            <a:r>
              <a:rPr lang="en-US" altLang="ko-KR" baseline="0" dirty="0" smtClean="0"/>
              <a:t>38,500</a:t>
            </a:r>
            <a:r>
              <a:rPr lang="ko-KR" altLang="en-US" baseline="0" dirty="0" smtClean="0"/>
              <a:t>원이며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하루 </a:t>
            </a:r>
            <a:r>
              <a:rPr lang="en-US" altLang="ko-KR" baseline="0" dirty="0" smtClean="0"/>
              <a:t>1GB(</a:t>
            </a:r>
            <a:r>
              <a:rPr lang="ko-KR" altLang="en-US" baseline="0" dirty="0" smtClean="0"/>
              <a:t>기가바이트</a:t>
            </a:r>
            <a:r>
              <a:rPr lang="en-US" altLang="ko-KR" baseline="0" dirty="0" smtClean="0"/>
              <a:t>)</a:t>
            </a:r>
            <a:r>
              <a:rPr lang="ko-KR" altLang="en-US" baseline="0" dirty="0" smtClean="0"/>
              <a:t>의 데이터를 </a:t>
            </a:r>
            <a:r>
              <a:rPr lang="en-US" altLang="ko-KR" baseline="0" dirty="0" smtClean="0"/>
              <a:t>4Mbps</a:t>
            </a:r>
            <a:r>
              <a:rPr lang="ko-KR" altLang="en-US" baseline="0" dirty="0" smtClean="0"/>
              <a:t>의 속도로 제공합니다</a:t>
            </a:r>
            <a:r>
              <a:rPr lang="en-US" altLang="ko-KR" baseline="0" dirty="0" smtClean="0"/>
              <a:t>. 1GB </a:t>
            </a:r>
            <a:r>
              <a:rPr lang="ko-KR" altLang="en-US" baseline="0" dirty="0" smtClean="0"/>
              <a:t>데이터 소진 후에는 </a:t>
            </a:r>
            <a:r>
              <a:rPr lang="en-US" altLang="ko-KR" baseline="0" dirty="0" smtClean="0"/>
              <a:t>1Mbps</a:t>
            </a:r>
            <a:r>
              <a:rPr lang="ko-KR" altLang="en-US" baseline="0" dirty="0" smtClean="0"/>
              <a:t>의 속도로 데이터가 제공됩니다</a:t>
            </a:r>
            <a:r>
              <a:rPr lang="en-US" altLang="ko-KR" baseline="0" dirty="0" smtClean="0"/>
              <a:t>.</a:t>
            </a:r>
          </a:p>
          <a:p>
            <a:endParaRPr lang="en-US" altLang="ko-KR" baseline="0" dirty="0" smtClean="0"/>
          </a:p>
          <a:p>
            <a:r>
              <a:rPr lang="en-US" altLang="ko-KR" baseline="0" dirty="0" smtClean="0"/>
              <a:t>MOF 539 </a:t>
            </a:r>
            <a:r>
              <a:rPr lang="ko-KR" altLang="en-US" baseline="0" dirty="0" smtClean="0"/>
              <a:t>요금제는 월 </a:t>
            </a:r>
            <a:r>
              <a:rPr lang="en-US" altLang="ko-KR" baseline="0" dirty="0" smtClean="0"/>
              <a:t>53,900</a:t>
            </a:r>
            <a:r>
              <a:rPr lang="ko-KR" altLang="en-US" baseline="0" dirty="0" smtClean="0"/>
              <a:t>원이며</a:t>
            </a:r>
            <a:r>
              <a:rPr lang="en-US" altLang="ko-KR" baseline="0" dirty="0" smtClean="0"/>
              <a:t>,</a:t>
            </a:r>
            <a:r>
              <a:rPr lang="ko-KR" altLang="en-US" baseline="0" dirty="0" smtClean="0"/>
              <a:t> 하루 </a:t>
            </a:r>
            <a:r>
              <a:rPr lang="en-US" altLang="ko-KR" baseline="0" dirty="0" smtClean="0"/>
              <a:t>2GB</a:t>
            </a:r>
            <a:r>
              <a:rPr lang="ko-KR" altLang="en-US" baseline="0" dirty="0" smtClean="0"/>
              <a:t>의 데이터가 제공되며 일 제공 데이터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소진 후에는 다운</a:t>
            </a:r>
            <a:r>
              <a:rPr lang="en-US" altLang="ko-KR" baseline="0" dirty="0" smtClean="0"/>
              <a:t>/</a:t>
            </a:r>
            <a:r>
              <a:rPr lang="ko-KR" altLang="en-US" baseline="0" dirty="0" smtClean="0"/>
              <a:t>업로드 속도가 </a:t>
            </a:r>
            <a:r>
              <a:rPr lang="en-US" altLang="ko-KR" baseline="0" dirty="0" smtClean="0"/>
              <a:t>4Mbps</a:t>
            </a:r>
            <a:r>
              <a:rPr lang="ko-KR" altLang="en-US" baseline="0" dirty="0" smtClean="0"/>
              <a:t>로 제한됩니다</a:t>
            </a:r>
            <a:r>
              <a:rPr lang="en-US" altLang="ko-KR" baseline="0" dirty="0" smtClean="0"/>
              <a:t>.</a:t>
            </a:r>
          </a:p>
          <a:p>
            <a:endParaRPr lang="en-US" altLang="ko-KR" baseline="0" dirty="0" smtClean="0"/>
          </a:p>
          <a:p>
            <a:r>
              <a:rPr lang="en-US" altLang="ko-KR" baseline="0" dirty="0" smtClean="0"/>
              <a:t>’18</a:t>
            </a:r>
            <a:r>
              <a:rPr lang="ko-KR" altLang="en-US" baseline="0" dirty="0" smtClean="0"/>
              <a:t>년 </a:t>
            </a:r>
            <a:r>
              <a:rPr lang="en-US" altLang="ko-KR" baseline="0" dirty="0" smtClean="0"/>
              <a:t>4</a:t>
            </a:r>
            <a:r>
              <a:rPr lang="ko-KR" altLang="en-US" baseline="0" dirty="0" smtClean="0"/>
              <a:t>월에 신규 출시된 </a:t>
            </a:r>
            <a:r>
              <a:rPr lang="en-US" altLang="ko-KR" baseline="0" dirty="0" smtClean="0"/>
              <a:t>MOF 990 </a:t>
            </a:r>
            <a:r>
              <a:rPr lang="ko-KR" altLang="en-US" baseline="0" dirty="0" smtClean="0"/>
              <a:t>요금제는 월 </a:t>
            </a:r>
            <a:r>
              <a:rPr lang="en-US" altLang="ko-KR" baseline="0" dirty="0" smtClean="0"/>
              <a:t>99,000</a:t>
            </a:r>
            <a:r>
              <a:rPr lang="ko-KR" altLang="en-US" baseline="0" dirty="0" smtClean="0"/>
              <a:t>원이며</a:t>
            </a:r>
            <a:r>
              <a:rPr lang="en-US" altLang="ko-KR" baseline="0" dirty="0" smtClean="0"/>
              <a:t>,</a:t>
            </a:r>
            <a:r>
              <a:rPr lang="ko-KR" altLang="en-US" baseline="0" dirty="0" smtClean="0"/>
              <a:t> 하루 </a:t>
            </a:r>
            <a:r>
              <a:rPr lang="en-US" altLang="ko-KR" baseline="0" dirty="0" smtClean="0"/>
              <a:t>5GB</a:t>
            </a:r>
            <a:r>
              <a:rPr lang="ko-KR" altLang="en-US" baseline="0" dirty="0" smtClean="0"/>
              <a:t>의 데이터가 제공되고</a:t>
            </a:r>
            <a:r>
              <a:rPr lang="en-US" altLang="ko-KR" baseline="0" dirty="0" smtClean="0"/>
              <a:t>,</a:t>
            </a:r>
            <a:r>
              <a:rPr lang="ko-KR" altLang="en-US" baseline="0" dirty="0" smtClean="0"/>
              <a:t> </a:t>
            </a:r>
            <a:r>
              <a:rPr lang="en-US" altLang="ko-KR" baseline="0" dirty="0" smtClean="0"/>
              <a:t>5GB</a:t>
            </a:r>
            <a:r>
              <a:rPr lang="ko-KR" altLang="en-US" baseline="0" dirty="0" smtClean="0"/>
              <a:t>의 일 제공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데이터 소진 후에는 다운</a:t>
            </a:r>
            <a:r>
              <a:rPr lang="en-US" altLang="ko-KR" baseline="0" dirty="0" smtClean="0"/>
              <a:t>/</a:t>
            </a:r>
            <a:r>
              <a:rPr lang="ko-KR" altLang="en-US" baseline="0" dirty="0" smtClean="0"/>
              <a:t>업로드 </a:t>
            </a:r>
            <a:r>
              <a:rPr lang="en-US" altLang="ko-KR" baseline="0" dirty="0" smtClean="0"/>
              <a:t>5Mbps</a:t>
            </a:r>
            <a:r>
              <a:rPr lang="ko-KR" altLang="en-US" baseline="0" dirty="0" smtClean="0"/>
              <a:t>의 제한 속도로 무제한 데이터가 제공됩니다</a:t>
            </a:r>
            <a:r>
              <a:rPr lang="en-US" altLang="ko-KR" baseline="0" dirty="0" smtClean="0"/>
              <a:t>.</a:t>
            </a:r>
          </a:p>
          <a:p>
            <a:endParaRPr lang="en-US" altLang="ko-KR" baseline="0" dirty="0" smtClean="0"/>
          </a:p>
          <a:p>
            <a:r>
              <a:rPr lang="ko-KR" altLang="en-US" dirty="0" smtClean="0"/>
              <a:t>고정 </a:t>
            </a:r>
            <a:r>
              <a:rPr lang="en-US" altLang="ko-KR" dirty="0" smtClean="0"/>
              <a:t>IP </a:t>
            </a:r>
            <a:r>
              <a:rPr lang="ko-KR" altLang="en-US" dirty="0" smtClean="0"/>
              <a:t>서비스는 월 </a:t>
            </a:r>
            <a:r>
              <a:rPr lang="en-US" altLang="ko-KR" dirty="0" smtClean="0"/>
              <a:t>11,000</a:t>
            </a:r>
            <a:r>
              <a:rPr lang="ko-KR" altLang="en-US" dirty="0" smtClean="0"/>
              <a:t>원에 부가서비스로 제공하고 있으며</a:t>
            </a:r>
            <a:r>
              <a:rPr lang="en-US" altLang="ko-KR" dirty="0" smtClean="0"/>
              <a:t>,</a:t>
            </a:r>
            <a:r>
              <a:rPr lang="en-US" altLang="ko-KR" baseline="0" dirty="0" smtClean="0"/>
              <a:t> </a:t>
            </a:r>
            <a:r>
              <a:rPr lang="en-US" altLang="ko-KR" dirty="0" smtClean="0"/>
              <a:t>VPN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기능을 사용하기 위해서는 별도의 </a:t>
            </a:r>
            <a:r>
              <a:rPr lang="en-US" altLang="ko-KR" baseline="0" dirty="0" smtClean="0"/>
              <a:t>VPN</a:t>
            </a:r>
            <a:r>
              <a:rPr lang="ko-KR" altLang="en-US" baseline="0" dirty="0" err="1" smtClean="0"/>
              <a:t>라우터가</a:t>
            </a:r>
            <a:r>
              <a:rPr lang="ko-KR" altLang="en-US" baseline="0" dirty="0" smtClean="0"/>
              <a:t> 제공되고</a:t>
            </a:r>
            <a:r>
              <a:rPr lang="en-US" altLang="ko-KR" baseline="0" dirty="0" smtClean="0"/>
              <a:t>,</a:t>
            </a:r>
            <a:r>
              <a:rPr lang="ko-KR" altLang="en-US" baseline="0" dirty="0" smtClean="0"/>
              <a:t> 이 또한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월 </a:t>
            </a:r>
            <a:r>
              <a:rPr lang="en-US" altLang="ko-KR" baseline="0" dirty="0" smtClean="0"/>
              <a:t>11,000</a:t>
            </a:r>
            <a:r>
              <a:rPr lang="ko-KR" altLang="en-US" baseline="0" dirty="0" smtClean="0"/>
              <a:t>원에 부가서비스로 제공합니다</a:t>
            </a:r>
            <a:r>
              <a:rPr lang="en-US" altLang="ko-KR" baseline="0" dirty="0" smtClean="0"/>
              <a:t>.</a:t>
            </a:r>
          </a:p>
          <a:p>
            <a:r>
              <a:rPr lang="ko-KR" altLang="en-US" baseline="0" dirty="0" smtClean="0"/>
              <a:t>고정</a:t>
            </a:r>
            <a:r>
              <a:rPr lang="en-US" altLang="ko-KR" baseline="0" dirty="0" smtClean="0"/>
              <a:t>IP</a:t>
            </a:r>
            <a:r>
              <a:rPr lang="ko-KR" altLang="en-US" baseline="0" dirty="0" smtClean="0"/>
              <a:t>는 모든 서비스에서 선택 가능하나</a:t>
            </a:r>
            <a:r>
              <a:rPr lang="en-US" altLang="ko-KR" baseline="0" dirty="0" smtClean="0"/>
              <a:t>, VPN </a:t>
            </a:r>
            <a:r>
              <a:rPr lang="ko-KR" altLang="en-US" baseline="0" dirty="0" smtClean="0"/>
              <a:t>서비스의 경우에는 </a:t>
            </a:r>
            <a:r>
              <a:rPr lang="en-US" altLang="ko-KR" baseline="0" dirty="0" smtClean="0"/>
              <a:t>MOF 385 </a:t>
            </a:r>
            <a:r>
              <a:rPr lang="ko-KR" altLang="en-US" baseline="0" dirty="0" smtClean="0"/>
              <a:t>요금제 이상 고객에게만 제공됩니다</a:t>
            </a:r>
            <a:r>
              <a:rPr lang="en-US" altLang="ko-KR" baseline="0" dirty="0" smtClean="0"/>
              <a:t>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C3E06-6129-4CB3-9875-A41DD7F2448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0466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00369">
              <a:defRPr/>
            </a:pPr>
            <a:r>
              <a:rPr lang="ko-KR" altLang="en-US" dirty="0" smtClean="0"/>
              <a:t>제공 가능한 단말기는 유동</a:t>
            </a:r>
            <a:r>
              <a:rPr lang="en-US" altLang="ko-KR" dirty="0" smtClean="0"/>
              <a:t>IP</a:t>
            </a:r>
            <a:r>
              <a:rPr lang="ko-KR" altLang="en-US" dirty="0" smtClean="0"/>
              <a:t>용과 고정</a:t>
            </a:r>
            <a:r>
              <a:rPr lang="en-US" altLang="ko-KR" dirty="0" smtClean="0"/>
              <a:t>IP</a:t>
            </a:r>
            <a:r>
              <a:rPr lang="ko-KR" altLang="en-US" dirty="0" smtClean="0"/>
              <a:t>용</a:t>
            </a:r>
            <a:r>
              <a:rPr lang="en-US" altLang="ko-KR" dirty="0" smtClean="0"/>
              <a:t>, VPN</a:t>
            </a:r>
            <a:r>
              <a:rPr lang="ko-KR" altLang="en-US" dirty="0" smtClean="0"/>
              <a:t>용으로 크게 구분되며 </a:t>
            </a:r>
            <a:r>
              <a:rPr lang="ko-KR" altLang="en-US" dirty="0" err="1" smtClean="0"/>
              <a:t>씨앤에스링크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모바일에코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엑센시스템즈</a:t>
            </a:r>
            <a:r>
              <a:rPr lang="ko-KR" altLang="en-US" dirty="0" smtClean="0"/>
              <a:t> 등에서 구매할 수 있습니다</a:t>
            </a:r>
            <a:r>
              <a:rPr lang="en-US" altLang="ko-KR" dirty="0" smtClean="0"/>
              <a:t>.</a:t>
            </a:r>
          </a:p>
          <a:p>
            <a:pPr defTabSz="800369">
              <a:defRPr/>
            </a:pPr>
            <a:r>
              <a:rPr lang="ko-KR" altLang="en-US" dirty="0" smtClean="0"/>
              <a:t>각 단말기는 두 개의 </a:t>
            </a:r>
            <a:r>
              <a:rPr lang="en-US" altLang="ko-KR" dirty="0" smtClean="0"/>
              <a:t>LAN Port</a:t>
            </a:r>
            <a:r>
              <a:rPr lang="ko-KR" altLang="en-US" dirty="0" smtClean="0"/>
              <a:t>를 제공하고 있으며</a:t>
            </a:r>
            <a:r>
              <a:rPr lang="en-US" altLang="ko-KR" dirty="0" smtClean="0"/>
              <a:t>, CNR-L100</a:t>
            </a:r>
            <a:r>
              <a:rPr lang="ko-KR" altLang="en-US" dirty="0" smtClean="0"/>
              <a:t>과 </a:t>
            </a:r>
            <a:r>
              <a:rPr lang="en-US" altLang="ko-KR" dirty="0" smtClean="0"/>
              <a:t>ME-Y51WL </a:t>
            </a:r>
            <a:r>
              <a:rPr lang="ko-KR" altLang="en-US" dirty="0" smtClean="0"/>
              <a:t>단말기는 </a:t>
            </a:r>
            <a:r>
              <a:rPr lang="en-US" altLang="ko-KR" dirty="0" err="1" smtClean="0"/>
              <a:t>WiFi</a:t>
            </a:r>
            <a:r>
              <a:rPr lang="en-US" altLang="ko-KR" dirty="0" smtClean="0"/>
              <a:t> </a:t>
            </a:r>
            <a:r>
              <a:rPr lang="ko-KR" altLang="en-US" dirty="0" smtClean="0"/>
              <a:t>기능도 선택하실 수 있습니다</a:t>
            </a:r>
            <a:r>
              <a:rPr lang="en-US" altLang="ko-KR" dirty="0" smtClean="0"/>
              <a:t>.</a:t>
            </a:r>
          </a:p>
          <a:p>
            <a:pPr defTabSz="800369">
              <a:defRPr/>
            </a:pPr>
            <a:endParaRPr lang="en-US" altLang="ko-KR" baseline="0" dirty="0" smtClean="0"/>
          </a:p>
          <a:p>
            <a:pPr defTabSz="800369">
              <a:defRPr/>
            </a:pPr>
            <a:r>
              <a:rPr lang="en-US" altLang="ko-KR" baseline="0" dirty="0" smtClean="0"/>
              <a:t>LTE</a:t>
            </a:r>
            <a:r>
              <a:rPr lang="ko-KR" altLang="en-US" baseline="0" dirty="0" err="1" smtClean="0"/>
              <a:t>라우터는</a:t>
            </a:r>
            <a:r>
              <a:rPr lang="ko-KR" altLang="en-US" baseline="0" dirty="0" smtClean="0"/>
              <a:t> 대리점이 제조사로부터 구매해서 고객에게 제공하게 되며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고객이 </a:t>
            </a:r>
            <a:r>
              <a:rPr lang="en-US" altLang="ko-KR" baseline="0" dirty="0" smtClean="0"/>
              <a:t>2</a:t>
            </a:r>
            <a:r>
              <a:rPr lang="ko-KR" altLang="en-US" baseline="0" dirty="0" smtClean="0"/>
              <a:t>년 혹은 </a:t>
            </a:r>
            <a:r>
              <a:rPr lang="en-US" altLang="ko-KR" baseline="0" dirty="0" smtClean="0"/>
              <a:t>3</a:t>
            </a:r>
            <a:r>
              <a:rPr lang="ko-KR" altLang="en-US" baseline="0" dirty="0" smtClean="0"/>
              <a:t>년 약정을 하게 되면 무상으로 제공됩니다</a:t>
            </a:r>
            <a:r>
              <a:rPr lang="en-US" altLang="ko-KR" baseline="0" dirty="0" smtClean="0"/>
              <a:t>.</a:t>
            </a:r>
          </a:p>
          <a:p>
            <a:pPr defTabSz="800369">
              <a:defRPr/>
            </a:pPr>
            <a:r>
              <a:rPr lang="ko-KR" altLang="en-US" baseline="0" dirty="0" smtClean="0"/>
              <a:t>다만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약정 기간 내에 서비스를 해지할 경우에는 </a:t>
            </a:r>
            <a:r>
              <a:rPr lang="en-US" altLang="ko-KR" baseline="0" dirty="0" smtClean="0"/>
              <a:t>LTE</a:t>
            </a:r>
            <a:r>
              <a:rPr lang="ko-KR" altLang="en-US" baseline="0" dirty="0" err="1" smtClean="0"/>
              <a:t>라우터</a:t>
            </a:r>
            <a:r>
              <a:rPr lang="ko-KR" altLang="en-US" baseline="0" dirty="0" smtClean="0"/>
              <a:t> 단말비용에 대한 위약금이 청구됩니다</a:t>
            </a:r>
            <a:r>
              <a:rPr lang="en-US" altLang="ko-KR" baseline="0" dirty="0" smtClean="0"/>
              <a:t>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C3E06-6129-4CB3-9875-A41DD7F2448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0209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1"/>
            <a:endParaRPr lang="ko-KR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C3E06-6129-4CB3-9875-A41DD7F2448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3930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다음으로 모바일오피스넷을 이용하는 고객이 얻을 수 있는 </a:t>
            </a:r>
            <a:r>
              <a:rPr lang="ko-KR" altLang="en-US" dirty="0" smtClean="0"/>
              <a:t>효과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즉 </a:t>
            </a:r>
            <a:r>
              <a:rPr lang="ko-KR" altLang="en-US" dirty="0" err="1" smtClean="0"/>
              <a:t>모바일오피스넷만이</a:t>
            </a:r>
            <a:r>
              <a:rPr lang="ko-KR" altLang="en-US" dirty="0" smtClean="0"/>
              <a:t> 가지는 장점에 대해 </a:t>
            </a:r>
            <a:r>
              <a:rPr lang="ko-KR" altLang="en-US" smtClean="0"/>
              <a:t>알아보겠습니다</a:t>
            </a:r>
            <a:r>
              <a:rPr lang="en-US" altLang="ko-KR" smtClean="0"/>
              <a:t>.</a:t>
            </a:r>
          </a:p>
          <a:p>
            <a:endParaRPr lang="en-US" altLang="ko-KR" dirty="0" smtClean="0"/>
          </a:p>
          <a:p>
            <a:r>
              <a:rPr lang="ko-KR" altLang="en-US" smtClean="0"/>
              <a:t>첫째</a:t>
            </a:r>
            <a:r>
              <a:rPr lang="en-US" altLang="ko-KR" smtClean="0"/>
              <a:t>, </a:t>
            </a:r>
            <a:r>
              <a:rPr lang="ko-KR" altLang="en-US" dirty="0" err="1" smtClean="0"/>
              <a:t>모바일오피스넷은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모바일</a:t>
            </a:r>
            <a:r>
              <a:rPr lang="ko-KR" altLang="en-US" dirty="0" smtClean="0"/>
              <a:t> 인터넷 서비스로 유선</a:t>
            </a:r>
            <a:r>
              <a:rPr lang="ko-KR" altLang="en-US" baseline="0" dirty="0" smtClean="0"/>
              <a:t> 인터넷 대비 설치가 간편하며</a:t>
            </a:r>
            <a:r>
              <a:rPr lang="en-US" altLang="ko-KR" baseline="0" smtClean="0"/>
              <a:t>, VPN</a:t>
            </a:r>
            <a:r>
              <a:rPr lang="ko-KR" altLang="en-US" baseline="0" smtClean="0"/>
              <a:t>장비를 제외하고는 별도 </a:t>
            </a:r>
            <a:r>
              <a:rPr lang="ko-KR" altLang="en-US" baseline="0" dirty="0" smtClean="0"/>
              <a:t>설치비가 없는 장점이 </a:t>
            </a:r>
            <a:r>
              <a:rPr lang="ko-KR" altLang="en-US" baseline="0" smtClean="0"/>
              <a:t>있습니다</a:t>
            </a:r>
            <a:r>
              <a:rPr lang="en-US" altLang="ko-KR" baseline="0" smtClean="0"/>
              <a:t>.</a:t>
            </a:r>
          </a:p>
          <a:p>
            <a:endParaRPr lang="en-US" altLang="ko-KR" baseline="0" smtClean="0"/>
          </a:p>
          <a:p>
            <a:r>
              <a:rPr lang="ko-KR" altLang="en-US" baseline="0" smtClean="0"/>
              <a:t>둘째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유선 </a:t>
            </a:r>
            <a:r>
              <a:rPr lang="ko-KR" altLang="en-US" baseline="0" dirty="0" err="1" smtClean="0"/>
              <a:t>가입자망이</a:t>
            </a:r>
            <a:r>
              <a:rPr lang="ko-KR" altLang="en-US" baseline="0" dirty="0" smtClean="0"/>
              <a:t> </a:t>
            </a:r>
            <a:r>
              <a:rPr lang="ko-KR" altLang="en-US" baseline="0" smtClean="0"/>
              <a:t>없는 지역에도 무선으로 </a:t>
            </a:r>
            <a:r>
              <a:rPr lang="ko-KR" altLang="en-US" baseline="0" dirty="0" smtClean="0"/>
              <a:t>인터넷 </a:t>
            </a:r>
            <a:r>
              <a:rPr lang="ko-KR" altLang="en-US" baseline="0" smtClean="0"/>
              <a:t>접속이 가능하다는 장점이 </a:t>
            </a:r>
            <a:r>
              <a:rPr lang="ko-KR" altLang="en-US" baseline="0" dirty="0" smtClean="0"/>
              <a:t>있습니다</a:t>
            </a:r>
            <a:r>
              <a:rPr lang="en-US" altLang="ko-KR" baseline="0" dirty="0" smtClean="0"/>
              <a:t>. </a:t>
            </a:r>
            <a:r>
              <a:rPr lang="ko-KR" altLang="en-US" baseline="0" dirty="0" smtClean="0"/>
              <a:t>그래서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외곽에 있는 공장이나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도서 지역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산간 </a:t>
            </a:r>
            <a:r>
              <a:rPr lang="ko-KR" altLang="en-US" baseline="0" smtClean="0"/>
              <a:t>등지에서 이용하는 고객도 많습니다</a:t>
            </a:r>
            <a:r>
              <a:rPr lang="en-US" altLang="ko-KR" baseline="0" smtClean="0"/>
              <a:t>.</a:t>
            </a:r>
          </a:p>
          <a:p>
            <a:endParaRPr lang="en-US" altLang="ko-KR" baseline="0" smtClean="0"/>
          </a:p>
          <a:p>
            <a:r>
              <a:rPr lang="ko-KR" altLang="en-US" baseline="0" smtClean="0"/>
              <a:t>셋째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정액 요금제로 무제한 데이터를 사용할 수 있다는 장점이 </a:t>
            </a:r>
            <a:r>
              <a:rPr lang="ko-KR" altLang="en-US" baseline="0" smtClean="0"/>
              <a:t>있습니다</a:t>
            </a:r>
            <a:r>
              <a:rPr lang="en-US" altLang="ko-KR" baseline="0" smtClean="0"/>
              <a:t>.</a:t>
            </a:r>
          </a:p>
          <a:p>
            <a:endParaRPr lang="en-US" altLang="ko-KR" baseline="0" smtClean="0"/>
          </a:p>
          <a:p>
            <a:r>
              <a:rPr lang="ko-KR" altLang="en-US" baseline="0" smtClean="0"/>
              <a:t>넷째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데이터 제공 속도에 대한 </a:t>
            </a:r>
            <a:r>
              <a:rPr lang="en-US" altLang="ko-KR" baseline="0" dirty="0" err="1" smtClean="0"/>
              <a:t>QoS</a:t>
            </a:r>
            <a:r>
              <a:rPr lang="ko-KR" altLang="en-US" baseline="0" dirty="0" smtClean="0"/>
              <a:t>를 제공해 고객들이 안정적인 품질의 인터넷을 이용하실 수 </a:t>
            </a:r>
            <a:r>
              <a:rPr lang="ko-KR" altLang="en-US" baseline="0" smtClean="0"/>
              <a:t>있습니다</a:t>
            </a:r>
            <a:r>
              <a:rPr lang="en-US" altLang="ko-KR" baseline="0" smtClean="0"/>
              <a:t>.</a:t>
            </a:r>
          </a:p>
          <a:p>
            <a:endParaRPr lang="en-US" altLang="ko-KR" baseline="0" smtClean="0"/>
          </a:p>
          <a:p>
            <a:r>
              <a:rPr lang="ko-KR" altLang="en-US" baseline="0" smtClean="0"/>
              <a:t>다섯번째</a:t>
            </a:r>
            <a:r>
              <a:rPr lang="en-US" altLang="ko-KR" baseline="0" smtClean="0"/>
              <a:t>,</a:t>
            </a:r>
            <a:r>
              <a:rPr lang="ko-KR" altLang="en-US" baseline="0" smtClean="0"/>
              <a:t> </a:t>
            </a:r>
            <a:r>
              <a:rPr lang="ko-KR" altLang="en-US" baseline="0" dirty="0" smtClean="0"/>
              <a:t>고정 </a:t>
            </a:r>
            <a:r>
              <a:rPr lang="en-US" altLang="ko-KR" baseline="0" dirty="0" smtClean="0"/>
              <a:t>IP</a:t>
            </a:r>
            <a:r>
              <a:rPr lang="ko-KR" altLang="en-US" baseline="0" dirty="0" smtClean="0"/>
              <a:t>와 </a:t>
            </a:r>
            <a:r>
              <a:rPr lang="en-US" altLang="ko-KR" baseline="0" dirty="0" smtClean="0"/>
              <a:t>VPN </a:t>
            </a:r>
            <a:r>
              <a:rPr lang="ko-KR" altLang="en-US" baseline="0" dirty="0" smtClean="0"/>
              <a:t>등 고객이 필요한 다양한 부가 서비스도 함께 제공된다는 점을 장점으로 볼 수 </a:t>
            </a:r>
            <a:r>
              <a:rPr lang="ko-KR" altLang="en-US" baseline="0" smtClean="0"/>
              <a:t>있겠습니다</a:t>
            </a:r>
            <a:r>
              <a:rPr lang="en-US" altLang="ko-KR" baseline="0" smtClean="0"/>
              <a:t>.</a:t>
            </a:r>
          </a:p>
          <a:p>
            <a:endParaRPr lang="en-US" altLang="ko-KR" baseline="0" smtClean="0"/>
          </a:p>
          <a:p>
            <a:r>
              <a:rPr lang="ko-KR" altLang="en-US" baseline="0" smtClean="0"/>
              <a:t>이와 </a:t>
            </a:r>
            <a:r>
              <a:rPr lang="ko-KR" altLang="en-US" baseline="0" dirty="0" smtClean="0"/>
              <a:t>함께 가장 중요한 것은 경쟁사에 이와 유사한 상품이 없다는 점입니다</a:t>
            </a:r>
            <a:r>
              <a:rPr lang="en-US" altLang="ko-KR" baseline="0" dirty="0" smtClean="0"/>
              <a:t>. </a:t>
            </a:r>
            <a:r>
              <a:rPr lang="ko-KR" altLang="en-US" baseline="0" dirty="0" smtClean="0"/>
              <a:t>기업용 </a:t>
            </a:r>
            <a:r>
              <a:rPr lang="ko-KR" altLang="en-US" baseline="0" dirty="0" err="1" smtClean="0"/>
              <a:t>모바일</a:t>
            </a:r>
            <a:r>
              <a:rPr lang="ko-KR" altLang="en-US" baseline="0" dirty="0" smtClean="0"/>
              <a:t> 인터넷 서비스의 무제한 데이터 제공 요금제는 당사의 </a:t>
            </a:r>
            <a:r>
              <a:rPr lang="ko-KR" altLang="en-US" baseline="0" dirty="0" err="1" smtClean="0"/>
              <a:t>모바일오피스넷이</a:t>
            </a:r>
            <a:r>
              <a:rPr lang="ko-KR" altLang="en-US" baseline="0" dirty="0" smtClean="0"/>
              <a:t> 유일하며 경쟁사가 쉽게 따라올 수 없는 상품이기도 합니다</a:t>
            </a:r>
            <a:r>
              <a:rPr lang="en-US" altLang="ko-KR" baseline="0" dirty="0" smtClean="0"/>
              <a:t>.</a:t>
            </a:r>
          </a:p>
          <a:p>
            <a:r>
              <a:rPr lang="ko-KR" altLang="en-US" baseline="0" dirty="0" smtClean="0"/>
              <a:t>그래서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최근 광고</a:t>
            </a:r>
            <a:r>
              <a:rPr lang="en-US" altLang="ko-KR" baseline="0" dirty="0" smtClean="0"/>
              <a:t>/</a:t>
            </a:r>
            <a:r>
              <a:rPr lang="ko-KR" altLang="en-US" baseline="0" dirty="0" err="1" smtClean="0"/>
              <a:t>키오스크</a:t>
            </a:r>
            <a:r>
              <a:rPr lang="ko-KR" altLang="en-US" baseline="0" dirty="0" smtClean="0"/>
              <a:t> 업체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유람선 내 인터넷 접속 및 </a:t>
            </a:r>
            <a:r>
              <a:rPr lang="en-US" altLang="ko-KR" baseline="0" dirty="0" err="1" smtClean="0"/>
              <a:t>WiFi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활용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축산 농가와 비닐하우스에서의 인터넷 사용</a:t>
            </a:r>
            <a:r>
              <a:rPr lang="en-US" altLang="ko-KR" baseline="0" smtClean="0"/>
              <a:t>, CCTV </a:t>
            </a:r>
            <a:r>
              <a:rPr lang="ko-KR" altLang="en-US" baseline="0" smtClean="0"/>
              <a:t>영상 전송 등을 </a:t>
            </a:r>
            <a:r>
              <a:rPr lang="ko-KR" altLang="en-US" baseline="0" dirty="0" smtClean="0"/>
              <a:t>위해 </a:t>
            </a:r>
            <a:r>
              <a:rPr lang="ko-KR" altLang="en-US" baseline="0" dirty="0" err="1" smtClean="0"/>
              <a:t>모바일오피스넷을</a:t>
            </a:r>
            <a:r>
              <a:rPr lang="ko-KR" altLang="en-US" baseline="0" dirty="0" smtClean="0"/>
              <a:t> 찾는 고객이 꾸준히 증가하고 있습니다</a:t>
            </a:r>
            <a:r>
              <a:rPr lang="en-US" altLang="ko-KR" baseline="0" dirty="0" smtClean="0"/>
              <a:t>.</a:t>
            </a:r>
            <a:endParaRPr lang="ko-KR" altLang="en-US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C3E06-6129-4CB3-9875-A41DD7F2448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3520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7594-4058-431B-8439-5124C935DEF9}" type="datetimeFigureOut">
              <a:rPr lang="ko-KR" altLang="en-US" smtClean="0"/>
              <a:t>2019-08-16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01CC-FD66-4272-8415-8C516AF05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074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7594-4058-431B-8439-5124C935DEF9}" type="datetimeFigureOut">
              <a:rPr lang="ko-KR" altLang="en-US" smtClean="0"/>
              <a:t>2019-08-16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01CC-FD66-4272-8415-8C516AF05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546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7594-4058-431B-8439-5124C935DEF9}" type="datetimeFigureOut">
              <a:rPr lang="ko-KR" altLang="en-US" smtClean="0"/>
              <a:t>2019-08-16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01CC-FD66-4272-8415-8C516AF05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1762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4270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3132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3132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3132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36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 txBox="1">
            <a:spLocks noChangeArrowheads="1"/>
          </p:cNvSpPr>
          <p:nvPr userDrawn="1"/>
        </p:nvSpPr>
        <p:spPr>
          <a:xfrm>
            <a:off x="7637463" y="6524625"/>
            <a:ext cx="2268537" cy="33337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itchFamily="34" charset="0"/>
              </a:defRPr>
            </a:lvl1pPr>
          </a:lstStyle>
          <a:p>
            <a:pPr>
              <a:lnSpc>
                <a:spcPct val="105000"/>
              </a:lnSpc>
              <a:defRPr/>
            </a:pPr>
            <a:fld id="{760C1395-AB9D-4A7E-A1E6-9D19C98A2447}" type="slidenum">
              <a:rPr lang="en-US" altLang="ko-KR" smtClean="0"/>
              <a:pPr>
                <a:lnSpc>
                  <a:spcPct val="105000"/>
                </a:lnSpc>
                <a:defRPr/>
              </a:pPr>
              <a:t>‹#›</a:t>
            </a:fld>
            <a:endParaRPr lang="en-US" altLang="ko-KR" sz="1000" b="0" dirty="0"/>
          </a:p>
        </p:txBody>
      </p:sp>
    </p:spTree>
    <p:extLst>
      <p:ext uri="{BB962C8B-B14F-4D97-AF65-F5344CB8AC3E}">
        <p14:creationId xmlns:p14="http://schemas.microsoft.com/office/powerpoint/2010/main" val="2601781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7594-4058-431B-8439-5124C935DEF9}" type="datetimeFigureOut">
              <a:rPr lang="ko-KR" altLang="en-US" smtClean="0"/>
              <a:t>2019-08-16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01CC-FD66-4272-8415-8C516AF05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5807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7594-4058-431B-8439-5124C935DEF9}" type="datetimeFigureOut">
              <a:rPr lang="ko-KR" altLang="en-US" smtClean="0"/>
              <a:t>2019-08-16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01CC-FD66-4272-8415-8C516AF05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81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7594-4058-431B-8439-5124C935DEF9}" type="datetimeFigureOut">
              <a:rPr lang="ko-KR" altLang="en-US" smtClean="0"/>
              <a:t>2019-08-16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01CC-FD66-4272-8415-8C516AF05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6899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7594-4058-431B-8439-5124C935DEF9}" type="datetimeFigureOut">
              <a:rPr lang="ko-KR" altLang="en-US" smtClean="0"/>
              <a:t>2019-08-16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01CC-FD66-4272-8415-8C516AF05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705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7594-4058-431B-8439-5124C935DEF9}" type="datetimeFigureOut">
              <a:rPr lang="ko-KR" altLang="en-US" smtClean="0"/>
              <a:t>2019-08-16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01CC-FD66-4272-8415-8C516AF05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0982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7594-4058-431B-8439-5124C935DEF9}" type="datetimeFigureOut">
              <a:rPr lang="ko-KR" altLang="en-US" smtClean="0"/>
              <a:t>2019-08-16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01CC-FD66-4272-8415-8C516AF05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75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7594-4058-431B-8439-5124C935DEF9}" type="datetimeFigureOut">
              <a:rPr lang="ko-KR" altLang="en-US" smtClean="0"/>
              <a:t>2019-08-16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01CC-FD66-4272-8415-8C516AF05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665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7594-4058-431B-8439-5124C935DEF9}" type="datetimeFigureOut">
              <a:rPr lang="ko-KR" altLang="en-US" smtClean="0"/>
              <a:t>2019-08-16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01CC-FD66-4272-8415-8C516AF05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23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A7594-4058-431B-8439-5124C935DEF9}" type="datetimeFigureOut">
              <a:rPr lang="ko-KR" altLang="en-US" smtClean="0"/>
              <a:t>2019-08-16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901CC-FD66-4272-8415-8C516AF050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814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4" r:id="rId14"/>
    <p:sldLayoutId id="2147483665" r:id="rId15"/>
    <p:sldLayoutId id="2147483669" r:id="rId16"/>
    <p:sldLayoutId id="2147483681" r:id="rId17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slideLayout" Target="../slideLayouts/slideLayout17.xml"/><Relationship Id="rId7" Type="http://schemas.openxmlformats.org/officeDocument/2006/relationships/image" Target="../media/image14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notesSlide" Target="../notesSlides/notesSlide5.xml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19.png"/><Relationship Id="rId3" Type="http://schemas.openxmlformats.org/officeDocument/2006/relationships/image" Target="../media/image3.png"/><Relationship Id="rId7" Type="http://schemas.openxmlformats.org/officeDocument/2006/relationships/image" Target="../media/image6.jpeg"/><Relationship Id="rId12" Type="http://schemas.openxmlformats.org/officeDocument/2006/relationships/image" Target="../media/image18.png"/><Relationship Id="rId17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jpeg"/><Relationship Id="rId11" Type="http://schemas.openxmlformats.org/officeDocument/2006/relationships/image" Target="../media/image13.png"/><Relationship Id="rId5" Type="http://schemas.openxmlformats.org/officeDocument/2006/relationships/image" Target="../media/image4.jpe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.png"/><Relationship Id="rId9" Type="http://schemas.openxmlformats.org/officeDocument/2006/relationships/image" Target="../media/image2.jpeg"/><Relationship Id="rId1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1832654" y="1988840"/>
            <a:ext cx="6240693" cy="3312367"/>
            <a:chOff x="1741714" y="2769230"/>
            <a:chExt cx="5660572" cy="1286070"/>
          </a:xfrm>
        </p:grpSpPr>
        <p:sp>
          <p:nvSpPr>
            <p:cNvPr id="9" name="모서리가 둥근 직사각형 8"/>
            <p:cNvSpPr/>
            <p:nvPr/>
          </p:nvSpPr>
          <p:spPr>
            <a:xfrm>
              <a:off x="1741714" y="2769230"/>
              <a:ext cx="5660572" cy="1286070"/>
            </a:xfrm>
            <a:prstGeom prst="roundRect">
              <a:avLst>
                <a:gd name="adj" fmla="val 15241"/>
              </a:avLst>
            </a:prstGeom>
            <a:solidFill>
              <a:schemeClr val="bg1"/>
            </a:solidFill>
            <a:ln w="38100">
              <a:solidFill>
                <a:srgbClr val="EC008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000" dirty="0">
                <a:solidFill>
                  <a:srgbClr val="EC008C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endParaRPr>
            </a:p>
          </p:txBody>
        </p:sp>
        <p:sp>
          <p:nvSpPr>
            <p:cNvPr id="10" name="모서리가 둥근 직사각형 9"/>
            <p:cNvSpPr/>
            <p:nvPr/>
          </p:nvSpPr>
          <p:spPr>
            <a:xfrm>
              <a:off x="1933477" y="2853105"/>
              <a:ext cx="5277046" cy="1118321"/>
            </a:xfrm>
            <a:prstGeom prst="roundRect">
              <a:avLst>
                <a:gd name="adj" fmla="val 15241"/>
              </a:avLst>
            </a:prstGeom>
            <a:solidFill>
              <a:srgbClr val="EC008C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4800" b="1" dirty="0" smtClean="0">
                  <a:solidFill>
                    <a:srgbClr val="FFFF00"/>
                  </a:solidFill>
                  <a:latin typeface="LG스마트체 SemiBold" panose="020B0600000101010101" pitchFamily="50" charset="-127"/>
                  <a:ea typeface="LG스마트체 SemiBold" panose="020B0600000101010101" pitchFamily="50" charset="-127"/>
                </a:rPr>
                <a:t>전세버스 </a:t>
              </a:r>
              <a:r>
                <a:rPr lang="ko-KR" altLang="en-US" sz="4800" b="1" dirty="0" err="1" smtClean="0">
                  <a:solidFill>
                    <a:srgbClr val="FFFF00"/>
                  </a:solidFill>
                  <a:latin typeface="LG스마트체 SemiBold" panose="020B0600000101010101" pitchFamily="50" charset="-127"/>
                  <a:ea typeface="LG스마트체 SemiBold" panose="020B0600000101010101" pitchFamily="50" charset="-127"/>
                </a:rPr>
                <a:t>와이파이</a:t>
              </a:r>
              <a:endParaRPr lang="en-US" altLang="ko-KR" sz="4800" b="1" dirty="0" smtClean="0">
                <a:solidFill>
                  <a:srgbClr val="FFFF00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endParaRPr>
            </a:p>
            <a:p>
              <a:pPr algn="ctr"/>
              <a:r>
                <a:rPr lang="ko-KR" altLang="en-US" sz="3600" b="1" dirty="0" err="1" smtClean="0">
                  <a:solidFill>
                    <a:schemeClr val="bg1"/>
                  </a:solidFill>
                  <a:latin typeface="LG스마트체 SemiBold" panose="020B0600000101010101" pitchFamily="50" charset="-127"/>
                  <a:ea typeface="LG스마트체 SemiBold" panose="020B0600000101010101" pitchFamily="50" charset="-127"/>
                </a:rPr>
                <a:t>모바일오피스넷</a:t>
              </a:r>
              <a:r>
                <a:rPr lang="ko-KR" altLang="en-US" sz="3600" b="1" dirty="0" smtClean="0">
                  <a:solidFill>
                    <a:schemeClr val="bg1"/>
                  </a:solidFill>
                  <a:latin typeface="LG스마트체 SemiBold" panose="020B0600000101010101" pitchFamily="50" charset="-127"/>
                  <a:ea typeface="LG스마트체 SemiBold" panose="020B0600000101010101" pitchFamily="50" charset="-127"/>
                </a:rPr>
                <a:t> 제안서</a:t>
              </a:r>
              <a:endParaRPr lang="en-US" altLang="ko-KR" sz="3600" b="1" dirty="0">
                <a:solidFill>
                  <a:schemeClr val="bg1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endParaRPr>
            </a:p>
            <a:p>
              <a:pPr algn="ctr"/>
              <a:r>
                <a:rPr lang="ko-KR" altLang="en-US" sz="2000" b="1" dirty="0" smtClean="0">
                  <a:solidFill>
                    <a:schemeClr val="bg1"/>
                  </a:solidFill>
                  <a:latin typeface="LG스마트체 SemiBold" panose="020B0600000101010101" pitchFamily="50" charset="-127"/>
                  <a:ea typeface="LG스마트체 SemiBold" panose="020B0600000101010101" pitchFamily="50" charset="-127"/>
                </a:rPr>
                <a:t>제안자</a:t>
              </a:r>
              <a:r>
                <a:rPr lang="en-US" altLang="ko-KR" sz="2000" b="1" dirty="0" smtClean="0">
                  <a:solidFill>
                    <a:schemeClr val="bg1"/>
                  </a:solidFill>
                  <a:latin typeface="LG스마트체 SemiBold" panose="020B0600000101010101" pitchFamily="50" charset="-127"/>
                  <a:ea typeface="LG스마트체 SemiBold" panose="020B0600000101010101" pitchFamily="50" charset="-127"/>
                </a:rPr>
                <a:t>: LGU</a:t>
              </a:r>
              <a:r>
                <a:rPr lang="en-US" altLang="ko-KR" sz="2000" b="1" dirty="0" smtClean="0">
                  <a:solidFill>
                    <a:schemeClr val="bg1"/>
                  </a:solidFill>
                  <a:latin typeface="LG스마트체 SemiBold" panose="020B0600000101010101" pitchFamily="50" charset="-127"/>
                  <a:ea typeface="LG스마트체 SemiBold" panose="020B0600000101010101" pitchFamily="50" charset="-127"/>
                </a:rPr>
                <a:t>+ </a:t>
              </a:r>
              <a:r>
                <a:rPr lang="ko-KR" altLang="en-US" sz="2000" b="1" dirty="0" smtClean="0">
                  <a:solidFill>
                    <a:schemeClr val="bg1"/>
                  </a:solidFill>
                  <a:latin typeface="LG스마트체 SemiBold" panose="020B0600000101010101" pitchFamily="50" charset="-127"/>
                  <a:ea typeface="LG스마트체 SemiBold" panose="020B0600000101010101" pitchFamily="50" charset="-127"/>
                </a:rPr>
                <a:t>책임매니저 김영진</a:t>
              </a:r>
              <a:endParaRPr lang="en-US" altLang="ko-KR" sz="2000" b="1" dirty="0" smtClean="0">
                <a:solidFill>
                  <a:schemeClr val="bg1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endParaRPr>
            </a:p>
            <a:p>
              <a:pPr algn="ctr"/>
              <a:r>
                <a:rPr lang="ko-KR" altLang="en-US" sz="2000" b="1" dirty="0" err="1" smtClean="0">
                  <a:solidFill>
                    <a:schemeClr val="bg1"/>
                  </a:solidFill>
                  <a:latin typeface="LG스마트체 SemiBold" panose="020B0600000101010101" pitchFamily="50" charset="-127"/>
                  <a:ea typeface="LG스마트체 SemiBold" panose="020B0600000101010101" pitchFamily="50" charset="-127"/>
                </a:rPr>
                <a:t>모바일</a:t>
              </a:r>
              <a:r>
                <a:rPr lang="en-US" altLang="ko-KR" sz="2000" b="1" dirty="0" smtClean="0">
                  <a:solidFill>
                    <a:schemeClr val="bg1"/>
                  </a:solidFill>
                  <a:latin typeface="LG스마트체 SemiBold" panose="020B0600000101010101" pitchFamily="50" charset="-127"/>
                  <a:ea typeface="LG스마트체 SemiBold" panose="020B0600000101010101" pitchFamily="50" charset="-127"/>
                </a:rPr>
                <a:t>:</a:t>
              </a:r>
              <a:r>
                <a:rPr lang="en-US" altLang="ko-KR" sz="2000" b="1" dirty="0" smtClean="0">
                  <a:solidFill>
                    <a:schemeClr val="bg1"/>
                  </a:solidFill>
                  <a:latin typeface="LG스마트체 SemiBold" panose="020B0600000101010101" pitchFamily="50" charset="-127"/>
                  <a:ea typeface="LG스마트체 SemiBold" panose="020B0600000101010101" pitchFamily="50" charset="-127"/>
                </a:rPr>
                <a:t>010-8422-0019</a:t>
              </a:r>
            </a:p>
            <a:p>
              <a:pPr algn="ctr"/>
              <a:r>
                <a:rPr lang="ko-KR" altLang="en-US" sz="2000" b="1" dirty="0" smtClean="0">
                  <a:solidFill>
                    <a:schemeClr val="bg1"/>
                  </a:solidFill>
                  <a:latin typeface="LG스마트체 SemiBold" panose="020B0600000101010101" pitchFamily="50" charset="-127"/>
                  <a:ea typeface="LG스마트체 SemiBold" panose="020B0600000101010101" pitchFamily="50" charset="-127"/>
                </a:rPr>
                <a:t>           </a:t>
              </a:r>
              <a:endParaRPr lang="en-US" altLang="ko-KR" sz="2000" b="1" dirty="0" smtClean="0">
                <a:solidFill>
                  <a:schemeClr val="bg1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4143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305076" y="3082892"/>
            <a:ext cx="5295848" cy="692216"/>
          </a:xfrm>
          <a:prstGeom prst="rect">
            <a:avLst/>
          </a:prstGeom>
          <a:solidFill>
            <a:srgbClr val="EC00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ko-KR" altLang="en-US" sz="280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상품 소개</a:t>
            </a:r>
            <a:endParaRPr lang="ko-KR" altLang="en-US" sz="2800" dirty="0"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4127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527548" y="1339644"/>
            <a:ext cx="8787937" cy="721204"/>
          </a:xfrm>
          <a:prstGeom prst="roundRect">
            <a:avLst>
              <a:gd name="adj" fmla="val 12218"/>
            </a:avLst>
          </a:prstGeom>
          <a:noFill/>
          <a:ln w="19050" algn="ctr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180000" tIns="72000" rIns="180000" bIns="72000" anchor="ctr">
            <a:noAutofit/>
          </a:bodyPr>
          <a:lstStyle>
            <a:defPPr>
              <a:defRPr lang="ko-KR"/>
            </a:defPPr>
            <a:lvl1pPr marR="0" lvl="0" indent="0" defTabSz="914400" fontAlgn="base" latinLnBrk="0">
              <a:lnSpc>
                <a:spcPct val="120000"/>
              </a:lnSpc>
              <a:spcBef>
                <a:spcPct val="1000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1600" i="0" u="none" strike="noStrike" kern="0" cap="none" spc="0" normalizeH="0" baseline="0">
                <a:ln>
                  <a:noFill/>
                </a:ln>
                <a:solidFill>
                  <a:srgbClr val="EC008C"/>
                </a:solidFill>
                <a:effectLst/>
                <a:uLnTx/>
                <a:uFillTx/>
                <a:latin typeface="LG스마트체 SemiBold" panose="020B0600000101010101" pitchFamily="50" charset="-127"/>
                <a:ea typeface="LG스마트체 SemiBold" panose="020B0600000101010101" pitchFamily="50" charset="-127"/>
              </a:defRPr>
            </a:lvl1pPr>
            <a:lvl2pPr marL="457200" defTabSz="914400"/>
            <a:lvl3pPr marL="914400" defTabSz="914400"/>
            <a:lvl4pPr marL="1371600" defTabSz="914400"/>
            <a:lvl5pPr marL="1828800" defTabSz="914400"/>
            <a:lvl6pPr marL="2286000" defTabSz="914400"/>
            <a:lvl7pPr marL="2743200" defTabSz="914400"/>
            <a:lvl8pPr marL="3200400" defTabSz="914400"/>
            <a:lvl9pPr marL="3657600" defTabSz="914400"/>
          </a:lstStyle>
          <a:p>
            <a:r>
              <a:rPr lang="en-US" altLang="ko-KR" dirty="0" smtClean="0">
                <a:solidFill>
                  <a:schemeClr val="tx1"/>
                </a:solidFill>
              </a:rPr>
              <a:t>LTE </a:t>
            </a:r>
            <a:r>
              <a:rPr lang="ko-KR" altLang="en-US" dirty="0" err="1" smtClean="0">
                <a:solidFill>
                  <a:schemeClr val="tx1"/>
                </a:solidFill>
              </a:rPr>
              <a:t>라우터를</a:t>
            </a:r>
            <a:r>
              <a:rPr lang="ko-KR" altLang="en-US" dirty="0" smtClean="0">
                <a:solidFill>
                  <a:schemeClr val="tx1"/>
                </a:solidFill>
              </a:rPr>
              <a:t> 이용해 </a:t>
            </a:r>
            <a:r>
              <a:rPr lang="en-US" altLang="ko-KR" dirty="0" smtClean="0">
                <a:solidFill>
                  <a:schemeClr val="tx1"/>
                </a:solidFill>
              </a:rPr>
              <a:t>LTE</a:t>
            </a:r>
            <a:r>
              <a:rPr lang="ko-KR" altLang="en-US" dirty="0" smtClean="0">
                <a:solidFill>
                  <a:schemeClr val="tx1"/>
                </a:solidFill>
              </a:rPr>
              <a:t>망으로 인터넷에 접속하는 서비스로 속도 제어를 통해 무제한 데이터를 제공하는 상품입니다</a:t>
            </a:r>
            <a:endParaRPr lang="en-US" altLang="ko-KR" dirty="0" smtClean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94340" y="188913"/>
            <a:ext cx="1625600" cy="452219"/>
          </a:xfrm>
          <a:prstGeom prst="rect">
            <a:avLst/>
          </a:prstGeom>
          <a:solidFill>
            <a:srgbClr val="EC008C"/>
          </a:solidFill>
          <a:ln w="28575">
            <a:solidFill>
              <a:srgbClr val="EC00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상품 소개</a:t>
            </a:r>
            <a:endParaRPr lang="en-US" altLang="ko-KR" sz="2000" dirty="0" smtClean="0"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819940" y="188913"/>
            <a:ext cx="1188844" cy="452217"/>
          </a:xfrm>
          <a:prstGeom prst="rect">
            <a:avLst/>
          </a:prstGeom>
          <a:ln w="28575">
            <a:solidFill>
              <a:srgbClr val="EC008C"/>
            </a:solidFill>
          </a:ln>
        </p:spPr>
        <p:txBody>
          <a:bodyPr wrap="none" anchor="ctr">
            <a:noAutofit/>
          </a:bodyPr>
          <a:lstStyle/>
          <a:p>
            <a:pPr algn="ctr"/>
            <a:r>
              <a:rPr lang="ko-KR" altLang="en-US" sz="2000" dirty="0" smtClean="0">
                <a:solidFill>
                  <a:srgbClr val="EC008C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개요</a:t>
            </a:r>
            <a:endParaRPr lang="ko-KR" altLang="en-US" sz="2000" dirty="0">
              <a:solidFill>
                <a:srgbClr val="EC008C"/>
              </a:solidFill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325088" y="641132"/>
            <a:ext cx="2539679" cy="698512"/>
          </a:xfrm>
          <a:prstGeom prst="rect">
            <a:avLst/>
          </a:prstGeom>
          <a:solidFill>
            <a:schemeClr val="bg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108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   </a:t>
            </a:r>
            <a:r>
              <a:rPr lang="ko-KR" altLang="en-US" dirty="0" err="1" smtClean="0">
                <a:solidFill>
                  <a:schemeClr val="tx1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모바일오피스넷이란</a:t>
            </a:r>
            <a:r>
              <a:rPr lang="en-US" altLang="ko-KR" dirty="0" smtClean="0">
                <a:solidFill>
                  <a:schemeClr val="tx1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?</a:t>
            </a:r>
            <a:endParaRPr kumimoji="0" lang="en-US" altLang="ko-KR" dirty="0">
              <a:solidFill>
                <a:schemeClr val="tx1"/>
              </a:solidFill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</p:txBody>
      </p:sp>
      <p:grpSp>
        <p:nvGrpSpPr>
          <p:cNvPr id="40" name="그룹 39"/>
          <p:cNvGrpSpPr/>
          <p:nvPr/>
        </p:nvGrpSpPr>
        <p:grpSpPr>
          <a:xfrm>
            <a:off x="370467" y="2247575"/>
            <a:ext cx="4664884" cy="3888432"/>
            <a:chOff x="360124" y="2492896"/>
            <a:chExt cx="4664884" cy="3888432"/>
          </a:xfrm>
        </p:grpSpPr>
        <p:sp>
          <p:nvSpPr>
            <p:cNvPr id="41" name="직사각형 40"/>
            <p:cNvSpPr/>
            <p:nvPr/>
          </p:nvSpPr>
          <p:spPr>
            <a:xfrm>
              <a:off x="360124" y="2752256"/>
              <a:ext cx="4664884" cy="362907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00">
                <a:solidFill>
                  <a:prstClr val="white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endParaRPr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892690" y="2492896"/>
              <a:ext cx="3599752" cy="364035"/>
            </a:xfrm>
            <a:prstGeom prst="rect">
              <a:avLst/>
            </a:prstGeom>
            <a:solidFill>
              <a:sysClr val="window" lastClr="FFFFFF">
                <a:lumMod val="50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400" latinLnBrk="0">
                <a:defRPr/>
              </a:pPr>
              <a:r>
                <a:rPr lang="ko-KR" altLang="en-US" sz="1400" kern="0" dirty="0" err="1" smtClean="0">
                  <a:solidFill>
                    <a:prstClr val="white"/>
                  </a:solidFill>
                  <a:latin typeface="LG스마트체 SemiBold" panose="020B0600000101010101" pitchFamily="50" charset="-127"/>
                  <a:ea typeface="LG스마트체 SemiBold" panose="020B0600000101010101" pitchFamily="50" charset="-127"/>
                </a:rPr>
                <a:t>모바일오피스넷</a:t>
              </a:r>
              <a:r>
                <a:rPr lang="ko-KR" altLang="en-US" sz="1400" kern="0" dirty="0" smtClean="0">
                  <a:solidFill>
                    <a:prstClr val="white"/>
                  </a:solidFill>
                  <a:latin typeface="LG스마트체 SemiBold" panose="020B0600000101010101" pitchFamily="50" charset="-127"/>
                  <a:ea typeface="LG스마트체 SemiBold" panose="020B0600000101010101" pitchFamily="50" charset="-127"/>
                </a:rPr>
                <a:t> 구성</a:t>
              </a:r>
            </a:p>
          </p:txBody>
        </p:sp>
        <p:sp>
          <p:nvSpPr>
            <p:cNvPr id="44" name="모서리가 둥근 직사각형 43"/>
            <p:cNvSpPr/>
            <p:nvPr/>
          </p:nvSpPr>
          <p:spPr>
            <a:xfrm>
              <a:off x="527548" y="2993872"/>
              <a:ext cx="4302438" cy="3097222"/>
            </a:xfrm>
            <a:prstGeom prst="roundRect">
              <a:avLst>
                <a:gd name="adj" fmla="val 4278"/>
              </a:avLst>
            </a:prstGeom>
            <a:noFill/>
            <a:ln w="25400" cap="flat" cmpd="sng" algn="ctr">
              <a:solidFill>
                <a:srgbClr val="FFFFFF">
                  <a:lumMod val="8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latinLnBrk="0">
                <a:defRPr/>
              </a:pPr>
              <a:endParaRPr lang="ko-KR" altLang="en-US" b="1" kern="0">
                <a:solidFill>
                  <a:srgbClr val="FFFFFF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endParaRPr>
            </a:p>
          </p:txBody>
        </p:sp>
        <p:pic>
          <p:nvPicPr>
            <p:cNvPr id="45" name="Picture 4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26499" y="3443337"/>
              <a:ext cx="954293" cy="16610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6" name="그룹 50"/>
            <p:cNvGrpSpPr>
              <a:grpSpLocks/>
            </p:cNvGrpSpPr>
            <p:nvPr/>
          </p:nvGrpSpPr>
          <p:grpSpPr bwMode="auto">
            <a:xfrm>
              <a:off x="632521" y="3355258"/>
              <a:ext cx="908138" cy="406927"/>
              <a:chOff x="2438606" y="1184441"/>
              <a:chExt cx="1176671" cy="822637"/>
            </a:xfrm>
          </p:grpSpPr>
          <p:sp>
            <p:nvSpPr>
              <p:cNvPr id="69" name="타원 68"/>
              <p:cNvSpPr/>
              <p:nvPr/>
            </p:nvSpPr>
            <p:spPr>
              <a:xfrm>
                <a:off x="2631587" y="1184441"/>
                <a:ext cx="821595" cy="822637"/>
              </a:xfrm>
              <a:prstGeom prst="ellipse">
                <a:avLst/>
              </a:prstGeom>
              <a:solidFill>
                <a:srgbClr val="E9178F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latinLnBrk="0">
                  <a:defRPr/>
                </a:pPr>
                <a:endParaRPr lang="ko-KR" altLang="en-US" b="1" kern="0">
                  <a:solidFill>
                    <a:srgbClr val="FFFFFF"/>
                  </a:solidFill>
                  <a:latin typeface="LG스마트체 Regular" panose="020B0600000101010101" pitchFamily="50" charset="-127"/>
                  <a:ea typeface="LG스마트체 Regular" panose="020B0600000101010101" pitchFamily="50" charset="-127"/>
                </a:endParaRPr>
              </a:p>
            </p:txBody>
          </p:sp>
          <p:sp>
            <p:nvSpPr>
              <p:cNvPr id="71" name="TextBox 193"/>
              <p:cNvSpPr txBox="1">
                <a:spLocks noChangeArrowheads="1"/>
              </p:cNvSpPr>
              <p:nvPr/>
            </p:nvSpPr>
            <p:spPr bwMode="auto">
              <a:xfrm>
                <a:off x="2438606" y="1420642"/>
                <a:ext cx="1176671" cy="3839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latinLnBrk="0">
                  <a:defRPr/>
                </a:pPr>
                <a:r>
                  <a:rPr kumimoji="1" lang="ko-KR" altLang="en-US" sz="900" b="1" kern="0" dirty="0">
                    <a:solidFill>
                      <a:srgbClr val="FFFFFF"/>
                    </a:solidFill>
                    <a:latin typeface="LG스마트체 Regular" panose="020B0600000101010101" pitchFamily="50" charset="-127"/>
                    <a:ea typeface="LG스마트체 Regular" panose="020B0600000101010101" pitchFamily="50" charset="-127"/>
                  </a:rPr>
                  <a:t>기지국</a:t>
                </a:r>
                <a:endParaRPr lang="ko-KR" altLang="en-US" sz="900" b="1" kern="0" dirty="0">
                  <a:solidFill>
                    <a:srgbClr val="FFFFFF"/>
                  </a:solidFill>
                  <a:latin typeface="LG스마트체 Regular" panose="020B0600000101010101" pitchFamily="50" charset="-127"/>
                  <a:ea typeface="LG스마트체 Regular" panose="020B0600000101010101" pitchFamily="50" charset="-127"/>
                </a:endParaRPr>
              </a:p>
            </p:txBody>
          </p:sp>
        </p:grpSp>
        <p:sp>
          <p:nvSpPr>
            <p:cNvPr id="47" name="Freeform 6"/>
            <p:cNvSpPr>
              <a:spLocks/>
            </p:cNvSpPr>
            <p:nvPr/>
          </p:nvSpPr>
          <p:spPr bwMode="auto">
            <a:xfrm rot="1613469">
              <a:off x="1525699" y="3436286"/>
              <a:ext cx="544082" cy="246677"/>
            </a:xfrm>
            <a:custGeom>
              <a:avLst/>
              <a:gdLst/>
              <a:ahLst/>
              <a:cxnLst>
                <a:cxn ang="0">
                  <a:pos x="375" y="227"/>
                </a:cxn>
                <a:cxn ang="0">
                  <a:pos x="724" y="227"/>
                </a:cxn>
                <a:cxn ang="0">
                  <a:pos x="1026" y="220"/>
                </a:cxn>
                <a:cxn ang="0">
                  <a:pos x="1257" y="203"/>
                </a:cxn>
                <a:cxn ang="0">
                  <a:pos x="1331" y="189"/>
                </a:cxn>
                <a:cxn ang="0">
                  <a:pos x="1353" y="179"/>
                </a:cxn>
                <a:cxn ang="0">
                  <a:pos x="1370" y="169"/>
                </a:cxn>
                <a:cxn ang="0">
                  <a:pos x="1388" y="146"/>
                </a:cxn>
                <a:cxn ang="0">
                  <a:pos x="1395" y="122"/>
                </a:cxn>
                <a:cxn ang="0">
                  <a:pos x="1400" y="95"/>
                </a:cxn>
                <a:cxn ang="0">
                  <a:pos x="1413" y="69"/>
                </a:cxn>
                <a:cxn ang="0">
                  <a:pos x="1425" y="57"/>
                </a:cxn>
                <a:cxn ang="0">
                  <a:pos x="1443" y="46"/>
                </a:cxn>
                <a:cxn ang="0">
                  <a:pos x="1467" y="37"/>
                </a:cxn>
                <a:cxn ang="0">
                  <a:pos x="1574" y="19"/>
                </a:cxn>
                <a:cxn ang="0">
                  <a:pos x="1765" y="5"/>
                </a:cxn>
                <a:cxn ang="0">
                  <a:pos x="1992" y="0"/>
                </a:cxn>
                <a:cxn ang="0">
                  <a:pos x="2369" y="2"/>
                </a:cxn>
                <a:cxn ang="0">
                  <a:pos x="2114" y="16"/>
                </a:cxn>
                <a:cxn ang="0">
                  <a:pos x="1876" y="18"/>
                </a:cxn>
                <a:cxn ang="0">
                  <a:pos x="1666" y="26"/>
                </a:cxn>
                <a:cxn ang="0">
                  <a:pos x="1501" y="45"/>
                </a:cxn>
                <a:cxn ang="0">
                  <a:pos x="1471" y="52"/>
                </a:cxn>
                <a:cxn ang="0">
                  <a:pos x="1450" y="60"/>
                </a:cxn>
                <a:cxn ang="0">
                  <a:pos x="1435" y="69"/>
                </a:cxn>
                <a:cxn ang="0">
                  <a:pos x="1426" y="78"/>
                </a:cxn>
                <a:cxn ang="0">
                  <a:pos x="1415" y="100"/>
                </a:cxn>
                <a:cxn ang="0">
                  <a:pos x="1402" y="154"/>
                </a:cxn>
                <a:cxn ang="0">
                  <a:pos x="1381" y="181"/>
                </a:cxn>
                <a:cxn ang="0">
                  <a:pos x="1361" y="193"/>
                </a:cxn>
                <a:cxn ang="0">
                  <a:pos x="1336" y="204"/>
                </a:cxn>
                <a:cxn ang="0">
                  <a:pos x="1301" y="212"/>
                </a:cxn>
                <a:cxn ang="0">
                  <a:pos x="1153" y="229"/>
                </a:cxn>
                <a:cxn ang="0">
                  <a:pos x="883" y="241"/>
                </a:cxn>
                <a:cxn ang="0">
                  <a:pos x="553" y="244"/>
                </a:cxn>
                <a:cxn ang="0">
                  <a:pos x="0" y="239"/>
                </a:cxn>
              </a:cxnLst>
              <a:rect l="0" t="0" r="r" b="b"/>
              <a:pathLst>
                <a:path w="2369" h="244">
                  <a:moveTo>
                    <a:pt x="1" y="223"/>
                  </a:moveTo>
                  <a:lnTo>
                    <a:pt x="375" y="227"/>
                  </a:lnTo>
                  <a:lnTo>
                    <a:pt x="554" y="228"/>
                  </a:lnTo>
                  <a:lnTo>
                    <a:pt x="724" y="227"/>
                  </a:lnTo>
                  <a:lnTo>
                    <a:pt x="882" y="225"/>
                  </a:lnTo>
                  <a:lnTo>
                    <a:pt x="1026" y="220"/>
                  </a:lnTo>
                  <a:lnTo>
                    <a:pt x="1152" y="213"/>
                  </a:lnTo>
                  <a:lnTo>
                    <a:pt x="1257" y="203"/>
                  </a:lnTo>
                  <a:lnTo>
                    <a:pt x="1298" y="197"/>
                  </a:lnTo>
                  <a:lnTo>
                    <a:pt x="1331" y="189"/>
                  </a:lnTo>
                  <a:lnTo>
                    <a:pt x="1329" y="189"/>
                  </a:lnTo>
                  <a:lnTo>
                    <a:pt x="1353" y="179"/>
                  </a:lnTo>
                  <a:lnTo>
                    <a:pt x="1352" y="180"/>
                  </a:lnTo>
                  <a:lnTo>
                    <a:pt x="1370" y="169"/>
                  </a:lnTo>
                  <a:lnTo>
                    <a:pt x="1368" y="170"/>
                  </a:lnTo>
                  <a:lnTo>
                    <a:pt x="1388" y="146"/>
                  </a:lnTo>
                  <a:lnTo>
                    <a:pt x="1387" y="149"/>
                  </a:lnTo>
                  <a:lnTo>
                    <a:pt x="1395" y="122"/>
                  </a:lnTo>
                  <a:lnTo>
                    <a:pt x="1400" y="97"/>
                  </a:lnTo>
                  <a:cubicBezTo>
                    <a:pt x="1400" y="96"/>
                    <a:pt x="1400" y="96"/>
                    <a:pt x="1400" y="95"/>
                  </a:cubicBezTo>
                  <a:lnTo>
                    <a:pt x="1411" y="71"/>
                  </a:lnTo>
                  <a:cubicBezTo>
                    <a:pt x="1412" y="70"/>
                    <a:pt x="1412" y="69"/>
                    <a:pt x="1413" y="69"/>
                  </a:cubicBezTo>
                  <a:lnTo>
                    <a:pt x="1424" y="58"/>
                  </a:lnTo>
                  <a:cubicBezTo>
                    <a:pt x="1424" y="57"/>
                    <a:pt x="1425" y="57"/>
                    <a:pt x="1425" y="57"/>
                  </a:cubicBezTo>
                  <a:lnTo>
                    <a:pt x="1441" y="47"/>
                  </a:lnTo>
                  <a:cubicBezTo>
                    <a:pt x="1442" y="46"/>
                    <a:pt x="1442" y="46"/>
                    <a:pt x="1443" y="46"/>
                  </a:cubicBezTo>
                  <a:lnTo>
                    <a:pt x="1466" y="37"/>
                  </a:lnTo>
                  <a:cubicBezTo>
                    <a:pt x="1466" y="37"/>
                    <a:pt x="1466" y="37"/>
                    <a:pt x="1467" y="37"/>
                  </a:cubicBezTo>
                  <a:lnTo>
                    <a:pt x="1498" y="30"/>
                  </a:lnTo>
                  <a:lnTo>
                    <a:pt x="1574" y="19"/>
                  </a:lnTo>
                  <a:lnTo>
                    <a:pt x="1665" y="10"/>
                  </a:lnTo>
                  <a:lnTo>
                    <a:pt x="1765" y="5"/>
                  </a:lnTo>
                  <a:lnTo>
                    <a:pt x="1875" y="2"/>
                  </a:lnTo>
                  <a:lnTo>
                    <a:pt x="1992" y="0"/>
                  </a:lnTo>
                  <a:lnTo>
                    <a:pt x="2114" y="0"/>
                  </a:lnTo>
                  <a:lnTo>
                    <a:pt x="2369" y="2"/>
                  </a:lnTo>
                  <a:lnTo>
                    <a:pt x="2368" y="18"/>
                  </a:lnTo>
                  <a:lnTo>
                    <a:pt x="2114" y="16"/>
                  </a:lnTo>
                  <a:lnTo>
                    <a:pt x="1993" y="16"/>
                  </a:lnTo>
                  <a:lnTo>
                    <a:pt x="1876" y="18"/>
                  </a:lnTo>
                  <a:lnTo>
                    <a:pt x="1766" y="21"/>
                  </a:lnTo>
                  <a:lnTo>
                    <a:pt x="1666" y="26"/>
                  </a:lnTo>
                  <a:lnTo>
                    <a:pt x="1577" y="34"/>
                  </a:lnTo>
                  <a:lnTo>
                    <a:pt x="1501" y="45"/>
                  </a:lnTo>
                  <a:lnTo>
                    <a:pt x="1470" y="52"/>
                  </a:lnTo>
                  <a:lnTo>
                    <a:pt x="1471" y="52"/>
                  </a:lnTo>
                  <a:lnTo>
                    <a:pt x="1448" y="61"/>
                  </a:lnTo>
                  <a:lnTo>
                    <a:pt x="1450" y="60"/>
                  </a:lnTo>
                  <a:lnTo>
                    <a:pt x="1434" y="70"/>
                  </a:lnTo>
                  <a:lnTo>
                    <a:pt x="1435" y="69"/>
                  </a:lnTo>
                  <a:lnTo>
                    <a:pt x="1424" y="80"/>
                  </a:lnTo>
                  <a:lnTo>
                    <a:pt x="1426" y="78"/>
                  </a:lnTo>
                  <a:lnTo>
                    <a:pt x="1415" y="102"/>
                  </a:lnTo>
                  <a:lnTo>
                    <a:pt x="1415" y="100"/>
                  </a:lnTo>
                  <a:lnTo>
                    <a:pt x="1410" y="127"/>
                  </a:lnTo>
                  <a:lnTo>
                    <a:pt x="1402" y="154"/>
                  </a:lnTo>
                  <a:cubicBezTo>
                    <a:pt x="1402" y="155"/>
                    <a:pt x="1401" y="156"/>
                    <a:pt x="1401" y="157"/>
                  </a:cubicBezTo>
                  <a:lnTo>
                    <a:pt x="1381" y="181"/>
                  </a:lnTo>
                  <a:cubicBezTo>
                    <a:pt x="1380" y="181"/>
                    <a:pt x="1379" y="182"/>
                    <a:pt x="1379" y="182"/>
                  </a:cubicBezTo>
                  <a:lnTo>
                    <a:pt x="1361" y="193"/>
                  </a:lnTo>
                  <a:cubicBezTo>
                    <a:pt x="1360" y="194"/>
                    <a:pt x="1360" y="194"/>
                    <a:pt x="1360" y="194"/>
                  </a:cubicBezTo>
                  <a:lnTo>
                    <a:pt x="1336" y="204"/>
                  </a:lnTo>
                  <a:cubicBezTo>
                    <a:pt x="1335" y="204"/>
                    <a:pt x="1335" y="204"/>
                    <a:pt x="1334" y="204"/>
                  </a:cubicBezTo>
                  <a:lnTo>
                    <a:pt x="1301" y="212"/>
                  </a:lnTo>
                  <a:lnTo>
                    <a:pt x="1258" y="219"/>
                  </a:lnTo>
                  <a:lnTo>
                    <a:pt x="1153" y="229"/>
                  </a:lnTo>
                  <a:lnTo>
                    <a:pt x="1027" y="236"/>
                  </a:lnTo>
                  <a:lnTo>
                    <a:pt x="883" y="241"/>
                  </a:lnTo>
                  <a:lnTo>
                    <a:pt x="725" y="243"/>
                  </a:lnTo>
                  <a:lnTo>
                    <a:pt x="553" y="244"/>
                  </a:lnTo>
                  <a:lnTo>
                    <a:pt x="374" y="243"/>
                  </a:lnTo>
                  <a:lnTo>
                    <a:pt x="0" y="239"/>
                  </a:lnTo>
                  <a:lnTo>
                    <a:pt x="1" y="223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ko-KR" altLang="en-US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endParaRPr>
            </a:p>
          </p:txBody>
        </p:sp>
        <p:grpSp>
          <p:nvGrpSpPr>
            <p:cNvPr id="48" name="그룹 47"/>
            <p:cNvGrpSpPr/>
            <p:nvPr/>
          </p:nvGrpSpPr>
          <p:grpSpPr>
            <a:xfrm>
              <a:off x="576536" y="4941167"/>
              <a:ext cx="1496146" cy="655463"/>
              <a:chOff x="5704629" y="5832985"/>
              <a:chExt cx="1360492" cy="489623"/>
            </a:xfrm>
          </p:grpSpPr>
          <p:pic>
            <p:nvPicPr>
              <p:cNvPr id="64" name="Picture 89" descr="C:\Documents and Settings\김희선\바탕 화면\이미지\SecuwaySSLV3_대형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94220" y="5935927"/>
                <a:ext cx="470948" cy="143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6" name="Rectangle 40"/>
              <p:cNvSpPr>
                <a:spLocks noChangeArrowheads="1"/>
              </p:cNvSpPr>
              <p:nvPr/>
            </p:nvSpPr>
            <p:spPr bwMode="auto">
              <a:xfrm flipH="1">
                <a:off x="5704629" y="6092702"/>
                <a:ext cx="1052733" cy="2299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굴림" pitchFamily="50" charset="-127"/>
                    <a:ea typeface="굴림" pitchFamily="50" charset="-127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굴림" pitchFamily="50" charset="-127"/>
                    <a:ea typeface="굴림" pitchFamily="50" charset="-127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굴림" pitchFamily="50" charset="-127"/>
                    <a:ea typeface="굴림" pitchFamily="50" charset="-127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굴림" pitchFamily="50" charset="-127"/>
                    <a:ea typeface="굴림" pitchFamily="50" charset="-127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굴림" pitchFamily="50" charset="-127"/>
                    <a:ea typeface="굴림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굴림" pitchFamily="50" charset="-127"/>
                    <a:ea typeface="굴림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굴림" pitchFamily="50" charset="-127"/>
                    <a:ea typeface="굴림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굴림" pitchFamily="50" charset="-127"/>
                    <a:ea typeface="굴림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굴림" pitchFamily="50" charset="-127"/>
                    <a:ea typeface="굴림" pitchFamily="50" charset="-127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ko-KR" altLang="en-US" sz="1000" b="1" dirty="0" err="1" smtClean="0">
                    <a:solidFill>
                      <a:srgbClr val="000000"/>
                    </a:solidFill>
                    <a:latin typeface="LG스마트체 Regular" panose="020B0600000101010101" pitchFamily="50" charset="-127"/>
                    <a:ea typeface="LG스마트체 Regular" panose="020B0600000101010101" pitchFamily="50" charset="-127"/>
                    <a:cs typeface="굴림" pitchFamily="50" charset="-127"/>
                  </a:rPr>
                  <a:t>고객사</a:t>
                </a:r>
                <a:r>
                  <a:rPr lang="ko-KR" altLang="en-US" sz="1000" b="1" dirty="0" smtClean="0">
                    <a:solidFill>
                      <a:srgbClr val="000000"/>
                    </a:solidFill>
                    <a:latin typeface="LG스마트체 Regular" panose="020B0600000101010101" pitchFamily="50" charset="-127"/>
                    <a:ea typeface="LG스마트체 Regular" panose="020B0600000101010101" pitchFamily="50" charset="-127"/>
                    <a:cs typeface="굴림" pitchFamily="50" charset="-127"/>
                  </a:rPr>
                  <a:t> </a:t>
                </a:r>
                <a:r>
                  <a:rPr lang="en-US" altLang="ko-KR" sz="1000" b="1" dirty="0" smtClean="0">
                    <a:solidFill>
                      <a:srgbClr val="000000"/>
                    </a:solidFill>
                    <a:latin typeface="LG스마트체 Regular" panose="020B0600000101010101" pitchFamily="50" charset="-127"/>
                    <a:ea typeface="LG스마트체 Regular" panose="020B0600000101010101" pitchFamily="50" charset="-127"/>
                    <a:cs typeface="굴림" pitchFamily="50" charset="-127"/>
                  </a:rPr>
                  <a:t>VPN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ko-KR" altLang="en-US" sz="1000" b="1" dirty="0" smtClean="0">
                    <a:solidFill>
                      <a:srgbClr val="000000"/>
                    </a:solidFill>
                    <a:latin typeface="LG스마트체 Regular" panose="020B0600000101010101" pitchFamily="50" charset="-127"/>
                    <a:ea typeface="LG스마트체 Regular" panose="020B0600000101010101" pitchFamily="50" charset="-127"/>
                    <a:cs typeface="굴림" pitchFamily="50" charset="-127"/>
                  </a:rPr>
                  <a:t>센터장비</a:t>
                </a:r>
                <a:endParaRPr lang="ko-KR" altLang="en-US" sz="1000" b="1" dirty="0">
                  <a:solidFill>
                    <a:srgbClr val="000000"/>
                  </a:solidFill>
                  <a:latin typeface="LG스마트체 Regular" panose="020B0600000101010101" pitchFamily="50" charset="-127"/>
                  <a:ea typeface="LG스마트체 Regular" panose="020B0600000101010101" pitchFamily="50" charset="-127"/>
                  <a:cs typeface="굴림" pitchFamily="50" charset="-127"/>
                </a:endParaRPr>
              </a:p>
            </p:txBody>
          </p:sp>
          <p:sp>
            <p:nvSpPr>
              <p:cNvPr id="68" name="Freeform 6"/>
              <p:cNvSpPr>
                <a:spLocks/>
              </p:cNvSpPr>
              <p:nvPr/>
            </p:nvSpPr>
            <p:spPr bwMode="auto">
              <a:xfrm rot="20458062">
                <a:off x="6570370" y="5832985"/>
                <a:ext cx="494751" cy="183366"/>
              </a:xfrm>
              <a:custGeom>
                <a:avLst/>
                <a:gdLst/>
                <a:ahLst/>
                <a:cxnLst>
                  <a:cxn ang="0">
                    <a:pos x="375" y="227"/>
                  </a:cxn>
                  <a:cxn ang="0">
                    <a:pos x="724" y="227"/>
                  </a:cxn>
                  <a:cxn ang="0">
                    <a:pos x="1026" y="220"/>
                  </a:cxn>
                  <a:cxn ang="0">
                    <a:pos x="1257" y="203"/>
                  </a:cxn>
                  <a:cxn ang="0">
                    <a:pos x="1331" y="189"/>
                  </a:cxn>
                  <a:cxn ang="0">
                    <a:pos x="1353" y="179"/>
                  </a:cxn>
                  <a:cxn ang="0">
                    <a:pos x="1370" y="169"/>
                  </a:cxn>
                  <a:cxn ang="0">
                    <a:pos x="1388" y="146"/>
                  </a:cxn>
                  <a:cxn ang="0">
                    <a:pos x="1395" y="122"/>
                  </a:cxn>
                  <a:cxn ang="0">
                    <a:pos x="1400" y="95"/>
                  </a:cxn>
                  <a:cxn ang="0">
                    <a:pos x="1413" y="69"/>
                  </a:cxn>
                  <a:cxn ang="0">
                    <a:pos x="1425" y="57"/>
                  </a:cxn>
                  <a:cxn ang="0">
                    <a:pos x="1443" y="46"/>
                  </a:cxn>
                  <a:cxn ang="0">
                    <a:pos x="1467" y="37"/>
                  </a:cxn>
                  <a:cxn ang="0">
                    <a:pos x="1574" y="19"/>
                  </a:cxn>
                  <a:cxn ang="0">
                    <a:pos x="1765" y="5"/>
                  </a:cxn>
                  <a:cxn ang="0">
                    <a:pos x="1992" y="0"/>
                  </a:cxn>
                  <a:cxn ang="0">
                    <a:pos x="2369" y="2"/>
                  </a:cxn>
                  <a:cxn ang="0">
                    <a:pos x="2114" y="16"/>
                  </a:cxn>
                  <a:cxn ang="0">
                    <a:pos x="1876" y="18"/>
                  </a:cxn>
                  <a:cxn ang="0">
                    <a:pos x="1666" y="26"/>
                  </a:cxn>
                  <a:cxn ang="0">
                    <a:pos x="1501" y="45"/>
                  </a:cxn>
                  <a:cxn ang="0">
                    <a:pos x="1471" y="52"/>
                  </a:cxn>
                  <a:cxn ang="0">
                    <a:pos x="1450" y="60"/>
                  </a:cxn>
                  <a:cxn ang="0">
                    <a:pos x="1435" y="69"/>
                  </a:cxn>
                  <a:cxn ang="0">
                    <a:pos x="1426" y="78"/>
                  </a:cxn>
                  <a:cxn ang="0">
                    <a:pos x="1415" y="100"/>
                  </a:cxn>
                  <a:cxn ang="0">
                    <a:pos x="1402" y="154"/>
                  </a:cxn>
                  <a:cxn ang="0">
                    <a:pos x="1381" y="181"/>
                  </a:cxn>
                  <a:cxn ang="0">
                    <a:pos x="1361" y="193"/>
                  </a:cxn>
                  <a:cxn ang="0">
                    <a:pos x="1336" y="204"/>
                  </a:cxn>
                  <a:cxn ang="0">
                    <a:pos x="1301" y="212"/>
                  </a:cxn>
                  <a:cxn ang="0">
                    <a:pos x="1153" y="229"/>
                  </a:cxn>
                  <a:cxn ang="0">
                    <a:pos x="883" y="241"/>
                  </a:cxn>
                  <a:cxn ang="0">
                    <a:pos x="553" y="244"/>
                  </a:cxn>
                  <a:cxn ang="0">
                    <a:pos x="0" y="239"/>
                  </a:cxn>
                </a:cxnLst>
                <a:rect l="0" t="0" r="r" b="b"/>
                <a:pathLst>
                  <a:path w="2369" h="244">
                    <a:moveTo>
                      <a:pt x="1" y="223"/>
                    </a:moveTo>
                    <a:lnTo>
                      <a:pt x="375" y="227"/>
                    </a:lnTo>
                    <a:lnTo>
                      <a:pt x="554" y="228"/>
                    </a:lnTo>
                    <a:lnTo>
                      <a:pt x="724" y="227"/>
                    </a:lnTo>
                    <a:lnTo>
                      <a:pt x="882" y="225"/>
                    </a:lnTo>
                    <a:lnTo>
                      <a:pt x="1026" y="220"/>
                    </a:lnTo>
                    <a:lnTo>
                      <a:pt x="1152" y="213"/>
                    </a:lnTo>
                    <a:lnTo>
                      <a:pt x="1257" y="203"/>
                    </a:lnTo>
                    <a:lnTo>
                      <a:pt x="1298" y="197"/>
                    </a:lnTo>
                    <a:lnTo>
                      <a:pt x="1331" y="189"/>
                    </a:lnTo>
                    <a:lnTo>
                      <a:pt x="1329" y="189"/>
                    </a:lnTo>
                    <a:lnTo>
                      <a:pt x="1353" y="179"/>
                    </a:lnTo>
                    <a:lnTo>
                      <a:pt x="1352" y="180"/>
                    </a:lnTo>
                    <a:lnTo>
                      <a:pt x="1370" y="169"/>
                    </a:lnTo>
                    <a:lnTo>
                      <a:pt x="1368" y="170"/>
                    </a:lnTo>
                    <a:lnTo>
                      <a:pt x="1388" y="146"/>
                    </a:lnTo>
                    <a:lnTo>
                      <a:pt x="1387" y="149"/>
                    </a:lnTo>
                    <a:lnTo>
                      <a:pt x="1395" y="122"/>
                    </a:lnTo>
                    <a:lnTo>
                      <a:pt x="1400" y="97"/>
                    </a:lnTo>
                    <a:cubicBezTo>
                      <a:pt x="1400" y="96"/>
                      <a:pt x="1400" y="96"/>
                      <a:pt x="1400" y="95"/>
                    </a:cubicBezTo>
                    <a:lnTo>
                      <a:pt x="1411" y="71"/>
                    </a:lnTo>
                    <a:cubicBezTo>
                      <a:pt x="1412" y="70"/>
                      <a:pt x="1412" y="69"/>
                      <a:pt x="1413" y="69"/>
                    </a:cubicBezTo>
                    <a:lnTo>
                      <a:pt x="1424" y="58"/>
                    </a:lnTo>
                    <a:cubicBezTo>
                      <a:pt x="1424" y="57"/>
                      <a:pt x="1425" y="57"/>
                      <a:pt x="1425" y="57"/>
                    </a:cubicBezTo>
                    <a:lnTo>
                      <a:pt x="1441" y="47"/>
                    </a:lnTo>
                    <a:cubicBezTo>
                      <a:pt x="1442" y="46"/>
                      <a:pt x="1442" y="46"/>
                      <a:pt x="1443" y="46"/>
                    </a:cubicBezTo>
                    <a:lnTo>
                      <a:pt x="1466" y="37"/>
                    </a:lnTo>
                    <a:cubicBezTo>
                      <a:pt x="1466" y="37"/>
                      <a:pt x="1466" y="37"/>
                      <a:pt x="1467" y="37"/>
                    </a:cubicBezTo>
                    <a:lnTo>
                      <a:pt x="1498" y="30"/>
                    </a:lnTo>
                    <a:lnTo>
                      <a:pt x="1574" y="19"/>
                    </a:lnTo>
                    <a:lnTo>
                      <a:pt x="1665" y="10"/>
                    </a:lnTo>
                    <a:lnTo>
                      <a:pt x="1765" y="5"/>
                    </a:lnTo>
                    <a:lnTo>
                      <a:pt x="1875" y="2"/>
                    </a:lnTo>
                    <a:lnTo>
                      <a:pt x="1992" y="0"/>
                    </a:lnTo>
                    <a:lnTo>
                      <a:pt x="2114" y="0"/>
                    </a:lnTo>
                    <a:lnTo>
                      <a:pt x="2369" y="2"/>
                    </a:lnTo>
                    <a:lnTo>
                      <a:pt x="2368" y="18"/>
                    </a:lnTo>
                    <a:lnTo>
                      <a:pt x="2114" y="16"/>
                    </a:lnTo>
                    <a:lnTo>
                      <a:pt x="1993" y="16"/>
                    </a:lnTo>
                    <a:lnTo>
                      <a:pt x="1876" y="18"/>
                    </a:lnTo>
                    <a:lnTo>
                      <a:pt x="1766" y="21"/>
                    </a:lnTo>
                    <a:lnTo>
                      <a:pt x="1666" y="26"/>
                    </a:lnTo>
                    <a:lnTo>
                      <a:pt x="1577" y="34"/>
                    </a:lnTo>
                    <a:lnTo>
                      <a:pt x="1501" y="45"/>
                    </a:lnTo>
                    <a:lnTo>
                      <a:pt x="1470" y="52"/>
                    </a:lnTo>
                    <a:lnTo>
                      <a:pt x="1471" y="52"/>
                    </a:lnTo>
                    <a:lnTo>
                      <a:pt x="1448" y="61"/>
                    </a:lnTo>
                    <a:lnTo>
                      <a:pt x="1450" y="60"/>
                    </a:lnTo>
                    <a:lnTo>
                      <a:pt x="1434" y="70"/>
                    </a:lnTo>
                    <a:lnTo>
                      <a:pt x="1435" y="69"/>
                    </a:lnTo>
                    <a:lnTo>
                      <a:pt x="1424" y="80"/>
                    </a:lnTo>
                    <a:lnTo>
                      <a:pt x="1426" y="78"/>
                    </a:lnTo>
                    <a:lnTo>
                      <a:pt x="1415" y="102"/>
                    </a:lnTo>
                    <a:lnTo>
                      <a:pt x="1415" y="100"/>
                    </a:lnTo>
                    <a:lnTo>
                      <a:pt x="1410" y="127"/>
                    </a:lnTo>
                    <a:lnTo>
                      <a:pt x="1402" y="154"/>
                    </a:lnTo>
                    <a:cubicBezTo>
                      <a:pt x="1402" y="155"/>
                      <a:pt x="1401" y="156"/>
                      <a:pt x="1401" y="157"/>
                    </a:cubicBezTo>
                    <a:lnTo>
                      <a:pt x="1381" y="181"/>
                    </a:lnTo>
                    <a:cubicBezTo>
                      <a:pt x="1380" y="181"/>
                      <a:pt x="1379" y="182"/>
                      <a:pt x="1379" y="182"/>
                    </a:cubicBezTo>
                    <a:lnTo>
                      <a:pt x="1361" y="193"/>
                    </a:lnTo>
                    <a:cubicBezTo>
                      <a:pt x="1360" y="194"/>
                      <a:pt x="1360" y="194"/>
                      <a:pt x="1360" y="194"/>
                    </a:cubicBezTo>
                    <a:lnTo>
                      <a:pt x="1336" y="204"/>
                    </a:lnTo>
                    <a:cubicBezTo>
                      <a:pt x="1335" y="204"/>
                      <a:pt x="1335" y="204"/>
                      <a:pt x="1334" y="204"/>
                    </a:cubicBezTo>
                    <a:lnTo>
                      <a:pt x="1301" y="212"/>
                    </a:lnTo>
                    <a:lnTo>
                      <a:pt x="1258" y="219"/>
                    </a:lnTo>
                    <a:lnTo>
                      <a:pt x="1153" y="229"/>
                    </a:lnTo>
                    <a:lnTo>
                      <a:pt x="1027" y="236"/>
                    </a:lnTo>
                    <a:lnTo>
                      <a:pt x="883" y="241"/>
                    </a:lnTo>
                    <a:lnTo>
                      <a:pt x="725" y="243"/>
                    </a:lnTo>
                    <a:lnTo>
                      <a:pt x="553" y="244"/>
                    </a:lnTo>
                    <a:lnTo>
                      <a:pt x="374" y="243"/>
                    </a:lnTo>
                    <a:lnTo>
                      <a:pt x="0" y="239"/>
                    </a:lnTo>
                    <a:lnTo>
                      <a:pt x="1" y="223"/>
                    </a:lnTo>
                    <a:close/>
                  </a:path>
                </a:pathLst>
              </a:custGeom>
              <a:solidFill>
                <a:srgbClr val="7F7F7F"/>
              </a:solidFill>
              <a:ln w="0" cap="flat">
                <a:solidFill>
                  <a:srgbClr val="7F7F7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ko-KR" altLang="en-US" sz="2000">
                  <a:solidFill>
                    <a:prstClr val="black"/>
                  </a:solidFill>
                  <a:latin typeface="LG스마트체 Regular" panose="020B0600000101010101" pitchFamily="50" charset="-127"/>
                  <a:ea typeface="LG스마트체 Regular" panose="020B0600000101010101" pitchFamily="50" charset="-127"/>
                </a:endParaRPr>
              </a:p>
            </p:txBody>
          </p:sp>
        </p:grpSp>
        <p:sp>
          <p:nvSpPr>
            <p:cNvPr id="49" name="Freeform 33"/>
            <p:cNvSpPr>
              <a:spLocks/>
            </p:cNvSpPr>
            <p:nvPr/>
          </p:nvSpPr>
          <p:spPr bwMode="auto">
            <a:xfrm rot="16200000">
              <a:off x="3705776" y="4612259"/>
              <a:ext cx="484436" cy="308429"/>
            </a:xfrm>
            <a:custGeom>
              <a:avLst/>
              <a:gdLst/>
              <a:ahLst/>
              <a:cxnLst>
                <a:cxn ang="0">
                  <a:pos x="1" y="208"/>
                </a:cxn>
                <a:cxn ang="0">
                  <a:pos x="148" y="212"/>
                </a:cxn>
                <a:cxn ang="0">
                  <a:pos x="284" y="212"/>
                </a:cxn>
                <a:cxn ang="0">
                  <a:pos x="346" y="210"/>
                </a:cxn>
                <a:cxn ang="0">
                  <a:pos x="402" y="205"/>
                </a:cxn>
                <a:cxn ang="0">
                  <a:pos x="452" y="200"/>
                </a:cxn>
                <a:cxn ang="0">
                  <a:pos x="492" y="190"/>
                </a:cxn>
                <a:cxn ang="0">
                  <a:pos x="490" y="190"/>
                </a:cxn>
                <a:cxn ang="0">
                  <a:pos x="519" y="176"/>
                </a:cxn>
                <a:cxn ang="0">
                  <a:pos x="516" y="178"/>
                </a:cxn>
                <a:cxn ang="0">
                  <a:pos x="533" y="158"/>
                </a:cxn>
                <a:cxn ang="0">
                  <a:pos x="532" y="161"/>
                </a:cxn>
                <a:cxn ang="0">
                  <a:pos x="540" y="139"/>
                </a:cxn>
                <a:cxn ang="0">
                  <a:pos x="540" y="141"/>
                </a:cxn>
                <a:cxn ang="0">
                  <a:pos x="543" y="116"/>
                </a:cxn>
                <a:cxn ang="0">
                  <a:pos x="544" y="92"/>
                </a:cxn>
                <a:cxn ang="0">
                  <a:pos x="549" y="68"/>
                </a:cxn>
                <a:cxn ang="0">
                  <a:pos x="550" y="65"/>
                </a:cxn>
                <a:cxn ang="0">
                  <a:pos x="561" y="46"/>
                </a:cxn>
                <a:cxn ang="0">
                  <a:pos x="563" y="44"/>
                </a:cxn>
                <a:cxn ang="0">
                  <a:pos x="584" y="29"/>
                </a:cxn>
                <a:cxn ang="0">
                  <a:pos x="586" y="28"/>
                </a:cxn>
                <a:cxn ang="0">
                  <a:pos x="651" y="10"/>
                </a:cxn>
                <a:cxn ang="0">
                  <a:pos x="653" y="9"/>
                </a:cxn>
                <a:cxn ang="0">
                  <a:pos x="735" y="1"/>
                </a:cxn>
                <a:cxn ang="0">
                  <a:pos x="828" y="0"/>
                </a:cxn>
                <a:cxn ang="0">
                  <a:pos x="929" y="2"/>
                </a:cxn>
                <a:cxn ang="0">
                  <a:pos x="928" y="18"/>
                </a:cxn>
                <a:cxn ang="0">
                  <a:pos x="829" y="16"/>
                </a:cxn>
                <a:cxn ang="0">
                  <a:pos x="736" y="17"/>
                </a:cxn>
                <a:cxn ang="0">
                  <a:pos x="654" y="25"/>
                </a:cxn>
                <a:cxn ang="0">
                  <a:pos x="656" y="25"/>
                </a:cxn>
                <a:cxn ang="0">
                  <a:pos x="591" y="43"/>
                </a:cxn>
                <a:cxn ang="0">
                  <a:pos x="593" y="42"/>
                </a:cxn>
                <a:cxn ang="0">
                  <a:pos x="572" y="57"/>
                </a:cxn>
                <a:cxn ang="0">
                  <a:pos x="574" y="54"/>
                </a:cxn>
                <a:cxn ang="0">
                  <a:pos x="563" y="73"/>
                </a:cxn>
                <a:cxn ang="0">
                  <a:pos x="564" y="71"/>
                </a:cxn>
                <a:cxn ang="0">
                  <a:pos x="560" y="93"/>
                </a:cxn>
                <a:cxn ang="0">
                  <a:pos x="558" y="117"/>
                </a:cxn>
                <a:cxn ang="0">
                  <a:pos x="555" y="142"/>
                </a:cxn>
                <a:cxn ang="0">
                  <a:pos x="555" y="144"/>
                </a:cxn>
                <a:cxn ang="0">
                  <a:pos x="547" y="166"/>
                </a:cxn>
                <a:cxn ang="0">
                  <a:pos x="546" y="169"/>
                </a:cxn>
                <a:cxn ang="0">
                  <a:pos x="529" y="189"/>
                </a:cxn>
                <a:cxn ang="0">
                  <a:pos x="526" y="191"/>
                </a:cxn>
                <a:cxn ang="0">
                  <a:pos x="497" y="205"/>
                </a:cxn>
                <a:cxn ang="0">
                  <a:pos x="495" y="205"/>
                </a:cxn>
                <a:cxn ang="0">
                  <a:pos x="453" y="215"/>
                </a:cxn>
                <a:cxn ang="0">
                  <a:pos x="403" y="221"/>
                </a:cxn>
                <a:cxn ang="0">
                  <a:pos x="347" y="226"/>
                </a:cxn>
                <a:cxn ang="0">
                  <a:pos x="284" y="228"/>
                </a:cxn>
                <a:cxn ang="0">
                  <a:pos x="147" y="228"/>
                </a:cxn>
                <a:cxn ang="0">
                  <a:pos x="0" y="224"/>
                </a:cxn>
                <a:cxn ang="0">
                  <a:pos x="1" y="208"/>
                </a:cxn>
              </a:cxnLst>
              <a:rect l="0" t="0" r="r" b="b"/>
              <a:pathLst>
                <a:path w="929" h="228">
                  <a:moveTo>
                    <a:pt x="1" y="208"/>
                  </a:moveTo>
                  <a:lnTo>
                    <a:pt x="148" y="212"/>
                  </a:lnTo>
                  <a:lnTo>
                    <a:pt x="284" y="212"/>
                  </a:lnTo>
                  <a:lnTo>
                    <a:pt x="346" y="210"/>
                  </a:lnTo>
                  <a:lnTo>
                    <a:pt x="402" y="205"/>
                  </a:lnTo>
                  <a:lnTo>
                    <a:pt x="452" y="200"/>
                  </a:lnTo>
                  <a:lnTo>
                    <a:pt x="492" y="190"/>
                  </a:lnTo>
                  <a:lnTo>
                    <a:pt x="490" y="190"/>
                  </a:lnTo>
                  <a:lnTo>
                    <a:pt x="519" y="176"/>
                  </a:lnTo>
                  <a:lnTo>
                    <a:pt x="516" y="178"/>
                  </a:lnTo>
                  <a:lnTo>
                    <a:pt x="533" y="158"/>
                  </a:lnTo>
                  <a:lnTo>
                    <a:pt x="532" y="161"/>
                  </a:lnTo>
                  <a:lnTo>
                    <a:pt x="540" y="139"/>
                  </a:lnTo>
                  <a:lnTo>
                    <a:pt x="540" y="141"/>
                  </a:lnTo>
                  <a:lnTo>
                    <a:pt x="543" y="116"/>
                  </a:lnTo>
                  <a:lnTo>
                    <a:pt x="544" y="92"/>
                  </a:lnTo>
                  <a:lnTo>
                    <a:pt x="549" y="68"/>
                  </a:lnTo>
                  <a:cubicBezTo>
                    <a:pt x="549" y="67"/>
                    <a:pt x="549" y="66"/>
                    <a:pt x="550" y="65"/>
                  </a:cubicBezTo>
                  <a:lnTo>
                    <a:pt x="561" y="46"/>
                  </a:lnTo>
                  <a:cubicBezTo>
                    <a:pt x="561" y="45"/>
                    <a:pt x="562" y="45"/>
                    <a:pt x="563" y="44"/>
                  </a:cubicBezTo>
                  <a:lnTo>
                    <a:pt x="584" y="29"/>
                  </a:lnTo>
                  <a:cubicBezTo>
                    <a:pt x="585" y="28"/>
                    <a:pt x="585" y="28"/>
                    <a:pt x="586" y="28"/>
                  </a:cubicBezTo>
                  <a:lnTo>
                    <a:pt x="651" y="10"/>
                  </a:lnTo>
                  <a:cubicBezTo>
                    <a:pt x="652" y="10"/>
                    <a:pt x="652" y="10"/>
                    <a:pt x="653" y="9"/>
                  </a:cubicBezTo>
                  <a:lnTo>
                    <a:pt x="735" y="1"/>
                  </a:lnTo>
                  <a:lnTo>
                    <a:pt x="828" y="0"/>
                  </a:lnTo>
                  <a:lnTo>
                    <a:pt x="929" y="2"/>
                  </a:lnTo>
                  <a:lnTo>
                    <a:pt x="928" y="18"/>
                  </a:lnTo>
                  <a:lnTo>
                    <a:pt x="829" y="16"/>
                  </a:lnTo>
                  <a:lnTo>
                    <a:pt x="736" y="17"/>
                  </a:lnTo>
                  <a:lnTo>
                    <a:pt x="654" y="25"/>
                  </a:lnTo>
                  <a:lnTo>
                    <a:pt x="656" y="25"/>
                  </a:lnTo>
                  <a:lnTo>
                    <a:pt x="591" y="43"/>
                  </a:lnTo>
                  <a:lnTo>
                    <a:pt x="593" y="42"/>
                  </a:lnTo>
                  <a:lnTo>
                    <a:pt x="572" y="57"/>
                  </a:lnTo>
                  <a:lnTo>
                    <a:pt x="574" y="54"/>
                  </a:lnTo>
                  <a:lnTo>
                    <a:pt x="563" y="73"/>
                  </a:lnTo>
                  <a:lnTo>
                    <a:pt x="564" y="71"/>
                  </a:lnTo>
                  <a:lnTo>
                    <a:pt x="560" y="93"/>
                  </a:lnTo>
                  <a:lnTo>
                    <a:pt x="558" y="117"/>
                  </a:lnTo>
                  <a:lnTo>
                    <a:pt x="555" y="142"/>
                  </a:lnTo>
                  <a:cubicBezTo>
                    <a:pt x="555" y="143"/>
                    <a:pt x="555" y="144"/>
                    <a:pt x="555" y="144"/>
                  </a:cubicBezTo>
                  <a:lnTo>
                    <a:pt x="547" y="166"/>
                  </a:lnTo>
                  <a:cubicBezTo>
                    <a:pt x="547" y="167"/>
                    <a:pt x="546" y="168"/>
                    <a:pt x="546" y="169"/>
                  </a:cubicBezTo>
                  <a:lnTo>
                    <a:pt x="529" y="189"/>
                  </a:lnTo>
                  <a:cubicBezTo>
                    <a:pt x="528" y="190"/>
                    <a:pt x="527" y="190"/>
                    <a:pt x="526" y="191"/>
                  </a:cubicBezTo>
                  <a:lnTo>
                    <a:pt x="497" y="205"/>
                  </a:lnTo>
                  <a:cubicBezTo>
                    <a:pt x="496" y="205"/>
                    <a:pt x="496" y="205"/>
                    <a:pt x="495" y="205"/>
                  </a:cubicBezTo>
                  <a:lnTo>
                    <a:pt x="453" y="215"/>
                  </a:lnTo>
                  <a:lnTo>
                    <a:pt x="403" y="221"/>
                  </a:lnTo>
                  <a:lnTo>
                    <a:pt x="347" y="226"/>
                  </a:lnTo>
                  <a:lnTo>
                    <a:pt x="284" y="228"/>
                  </a:lnTo>
                  <a:lnTo>
                    <a:pt x="147" y="228"/>
                  </a:lnTo>
                  <a:lnTo>
                    <a:pt x="0" y="224"/>
                  </a:lnTo>
                  <a:lnTo>
                    <a:pt x="1" y="208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ko-KR" altLang="en-US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endParaRPr>
            </a:p>
          </p:txBody>
        </p:sp>
        <p:pic>
          <p:nvPicPr>
            <p:cNvPr id="50" name="Picture 10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691830" y="5062510"/>
              <a:ext cx="544783" cy="47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" name="Rectangle 40"/>
            <p:cNvSpPr>
              <a:spLocks noChangeArrowheads="1"/>
            </p:cNvSpPr>
            <p:nvPr/>
          </p:nvSpPr>
          <p:spPr bwMode="auto">
            <a:xfrm>
              <a:off x="3798251" y="4293096"/>
              <a:ext cx="578685" cy="153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1000" b="1" dirty="0" smtClean="0">
                  <a:latin typeface="LG스마트체 Regular" panose="020B0600000101010101" pitchFamily="50" charset="-127"/>
                  <a:ea typeface="LG스마트체 Regular" panose="020B0600000101010101" pitchFamily="50" charset="-127"/>
                  <a:cs typeface="굴림" pitchFamily="50" charset="-127"/>
                </a:rPr>
                <a:t>LTE</a:t>
              </a:r>
              <a:r>
                <a:rPr kumimoji="1" lang="ko-KR" altLang="en-US" sz="1000" b="1" dirty="0" err="1" smtClean="0">
                  <a:latin typeface="LG스마트체 Regular" panose="020B0600000101010101" pitchFamily="50" charset="-127"/>
                  <a:ea typeface="LG스마트체 Regular" panose="020B0600000101010101" pitchFamily="50" charset="-127"/>
                  <a:cs typeface="굴림" pitchFamily="50" charset="-127"/>
                </a:rPr>
                <a:t>라우터</a:t>
              </a:r>
              <a:r>
                <a:rPr kumimoji="1" lang="ko-KR" altLang="en-US" sz="1000" b="1" dirty="0" smtClean="0">
                  <a:latin typeface="LG스마트체 Regular" panose="020B0600000101010101" pitchFamily="50" charset="-127"/>
                  <a:ea typeface="LG스마트체 Regular" panose="020B0600000101010101" pitchFamily="50" charset="-127"/>
                  <a:cs typeface="굴림" pitchFamily="50" charset="-127"/>
                </a:rPr>
                <a:t> </a:t>
              </a:r>
              <a:endParaRPr kumimoji="1" lang="ko-KR" altLang="en-US" sz="1000" dirty="0">
                <a:latin typeface="LG스마트체 Regular" panose="020B0600000101010101" pitchFamily="50" charset="-127"/>
                <a:ea typeface="LG스마트체 Regular" panose="020B0600000101010101" pitchFamily="50" charset="-127"/>
                <a:cs typeface="굴림" pitchFamily="50" charset="-127"/>
              </a:endParaRPr>
            </a:p>
          </p:txBody>
        </p:sp>
        <p:pic>
          <p:nvPicPr>
            <p:cNvPr id="53" name="Picture 61" descr="light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4918254">
              <a:off x="3186455" y="3749364"/>
              <a:ext cx="239476" cy="276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4" name="Picture 61" descr="light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1926997">
              <a:off x="3189198" y="4275404"/>
              <a:ext cx="266040" cy="2700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5" name="Picture 61" descr="light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3881110">
              <a:off x="3220650" y="4013247"/>
              <a:ext cx="210666" cy="310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" name="Freeform 6"/>
            <p:cNvSpPr>
              <a:spLocks/>
            </p:cNvSpPr>
            <p:nvPr/>
          </p:nvSpPr>
          <p:spPr bwMode="auto">
            <a:xfrm rot="20871841">
              <a:off x="1527773" y="4211136"/>
              <a:ext cx="544082" cy="246677"/>
            </a:xfrm>
            <a:custGeom>
              <a:avLst/>
              <a:gdLst/>
              <a:ahLst/>
              <a:cxnLst>
                <a:cxn ang="0">
                  <a:pos x="375" y="227"/>
                </a:cxn>
                <a:cxn ang="0">
                  <a:pos x="724" y="227"/>
                </a:cxn>
                <a:cxn ang="0">
                  <a:pos x="1026" y="220"/>
                </a:cxn>
                <a:cxn ang="0">
                  <a:pos x="1257" y="203"/>
                </a:cxn>
                <a:cxn ang="0">
                  <a:pos x="1331" y="189"/>
                </a:cxn>
                <a:cxn ang="0">
                  <a:pos x="1353" y="179"/>
                </a:cxn>
                <a:cxn ang="0">
                  <a:pos x="1370" y="169"/>
                </a:cxn>
                <a:cxn ang="0">
                  <a:pos x="1388" y="146"/>
                </a:cxn>
                <a:cxn ang="0">
                  <a:pos x="1395" y="122"/>
                </a:cxn>
                <a:cxn ang="0">
                  <a:pos x="1400" y="95"/>
                </a:cxn>
                <a:cxn ang="0">
                  <a:pos x="1413" y="69"/>
                </a:cxn>
                <a:cxn ang="0">
                  <a:pos x="1425" y="57"/>
                </a:cxn>
                <a:cxn ang="0">
                  <a:pos x="1443" y="46"/>
                </a:cxn>
                <a:cxn ang="0">
                  <a:pos x="1467" y="37"/>
                </a:cxn>
                <a:cxn ang="0">
                  <a:pos x="1574" y="19"/>
                </a:cxn>
                <a:cxn ang="0">
                  <a:pos x="1765" y="5"/>
                </a:cxn>
                <a:cxn ang="0">
                  <a:pos x="1992" y="0"/>
                </a:cxn>
                <a:cxn ang="0">
                  <a:pos x="2369" y="2"/>
                </a:cxn>
                <a:cxn ang="0">
                  <a:pos x="2114" y="16"/>
                </a:cxn>
                <a:cxn ang="0">
                  <a:pos x="1876" y="18"/>
                </a:cxn>
                <a:cxn ang="0">
                  <a:pos x="1666" y="26"/>
                </a:cxn>
                <a:cxn ang="0">
                  <a:pos x="1501" y="45"/>
                </a:cxn>
                <a:cxn ang="0">
                  <a:pos x="1471" y="52"/>
                </a:cxn>
                <a:cxn ang="0">
                  <a:pos x="1450" y="60"/>
                </a:cxn>
                <a:cxn ang="0">
                  <a:pos x="1435" y="69"/>
                </a:cxn>
                <a:cxn ang="0">
                  <a:pos x="1426" y="78"/>
                </a:cxn>
                <a:cxn ang="0">
                  <a:pos x="1415" y="100"/>
                </a:cxn>
                <a:cxn ang="0">
                  <a:pos x="1402" y="154"/>
                </a:cxn>
                <a:cxn ang="0">
                  <a:pos x="1381" y="181"/>
                </a:cxn>
                <a:cxn ang="0">
                  <a:pos x="1361" y="193"/>
                </a:cxn>
                <a:cxn ang="0">
                  <a:pos x="1336" y="204"/>
                </a:cxn>
                <a:cxn ang="0">
                  <a:pos x="1301" y="212"/>
                </a:cxn>
                <a:cxn ang="0">
                  <a:pos x="1153" y="229"/>
                </a:cxn>
                <a:cxn ang="0">
                  <a:pos x="883" y="241"/>
                </a:cxn>
                <a:cxn ang="0">
                  <a:pos x="553" y="244"/>
                </a:cxn>
                <a:cxn ang="0">
                  <a:pos x="0" y="239"/>
                </a:cxn>
              </a:cxnLst>
              <a:rect l="0" t="0" r="r" b="b"/>
              <a:pathLst>
                <a:path w="2369" h="244">
                  <a:moveTo>
                    <a:pt x="1" y="223"/>
                  </a:moveTo>
                  <a:lnTo>
                    <a:pt x="375" y="227"/>
                  </a:lnTo>
                  <a:lnTo>
                    <a:pt x="554" y="228"/>
                  </a:lnTo>
                  <a:lnTo>
                    <a:pt x="724" y="227"/>
                  </a:lnTo>
                  <a:lnTo>
                    <a:pt x="882" y="225"/>
                  </a:lnTo>
                  <a:lnTo>
                    <a:pt x="1026" y="220"/>
                  </a:lnTo>
                  <a:lnTo>
                    <a:pt x="1152" y="213"/>
                  </a:lnTo>
                  <a:lnTo>
                    <a:pt x="1257" y="203"/>
                  </a:lnTo>
                  <a:lnTo>
                    <a:pt x="1298" y="197"/>
                  </a:lnTo>
                  <a:lnTo>
                    <a:pt x="1331" y="189"/>
                  </a:lnTo>
                  <a:lnTo>
                    <a:pt x="1329" y="189"/>
                  </a:lnTo>
                  <a:lnTo>
                    <a:pt x="1353" y="179"/>
                  </a:lnTo>
                  <a:lnTo>
                    <a:pt x="1352" y="180"/>
                  </a:lnTo>
                  <a:lnTo>
                    <a:pt x="1370" y="169"/>
                  </a:lnTo>
                  <a:lnTo>
                    <a:pt x="1368" y="170"/>
                  </a:lnTo>
                  <a:lnTo>
                    <a:pt x="1388" y="146"/>
                  </a:lnTo>
                  <a:lnTo>
                    <a:pt x="1387" y="149"/>
                  </a:lnTo>
                  <a:lnTo>
                    <a:pt x="1395" y="122"/>
                  </a:lnTo>
                  <a:lnTo>
                    <a:pt x="1400" y="97"/>
                  </a:lnTo>
                  <a:cubicBezTo>
                    <a:pt x="1400" y="96"/>
                    <a:pt x="1400" y="96"/>
                    <a:pt x="1400" y="95"/>
                  </a:cubicBezTo>
                  <a:lnTo>
                    <a:pt x="1411" y="71"/>
                  </a:lnTo>
                  <a:cubicBezTo>
                    <a:pt x="1412" y="70"/>
                    <a:pt x="1412" y="69"/>
                    <a:pt x="1413" y="69"/>
                  </a:cubicBezTo>
                  <a:lnTo>
                    <a:pt x="1424" y="58"/>
                  </a:lnTo>
                  <a:cubicBezTo>
                    <a:pt x="1424" y="57"/>
                    <a:pt x="1425" y="57"/>
                    <a:pt x="1425" y="57"/>
                  </a:cubicBezTo>
                  <a:lnTo>
                    <a:pt x="1441" y="47"/>
                  </a:lnTo>
                  <a:cubicBezTo>
                    <a:pt x="1442" y="46"/>
                    <a:pt x="1442" y="46"/>
                    <a:pt x="1443" y="46"/>
                  </a:cubicBezTo>
                  <a:lnTo>
                    <a:pt x="1466" y="37"/>
                  </a:lnTo>
                  <a:cubicBezTo>
                    <a:pt x="1466" y="37"/>
                    <a:pt x="1466" y="37"/>
                    <a:pt x="1467" y="37"/>
                  </a:cubicBezTo>
                  <a:lnTo>
                    <a:pt x="1498" y="30"/>
                  </a:lnTo>
                  <a:lnTo>
                    <a:pt x="1574" y="19"/>
                  </a:lnTo>
                  <a:lnTo>
                    <a:pt x="1665" y="10"/>
                  </a:lnTo>
                  <a:lnTo>
                    <a:pt x="1765" y="5"/>
                  </a:lnTo>
                  <a:lnTo>
                    <a:pt x="1875" y="2"/>
                  </a:lnTo>
                  <a:lnTo>
                    <a:pt x="1992" y="0"/>
                  </a:lnTo>
                  <a:lnTo>
                    <a:pt x="2114" y="0"/>
                  </a:lnTo>
                  <a:lnTo>
                    <a:pt x="2369" y="2"/>
                  </a:lnTo>
                  <a:lnTo>
                    <a:pt x="2368" y="18"/>
                  </a:lnTo>
                  <a:lnTo>
                    <a:pt x="2114" y="16"/>
                  </a:lnTo>
                  <a:lnTo>
                    <a:pt x="1993" y="16"/>
                  </a:lnTo>
                  <a:lnTo>
                    <a:pt x="1876" y="18"/>
                  </a:lnTo>
                  <a:lnTo>
                    <a:pt x="1766" y="21"/>
                  </a:lnTo>
                  <a:lnTo>
                    <a:pt x="1666" y="26"/>
                  </a:lnTo>
                  <a:lnTo>
                    <a:pt x="1577" y="34"/>
                  </a:lnTo>
                  <a:lnTo>
                    <a:pt x="1501" y="45"/>
                  </a:lnTo>
                  <a:lnTo>
                    <a:pt x="1470" y="52"/>
                  </a:lnTo>
                  <a:lnTo>
                    <a:pt x="1471" y="52"/>
                  </a:lnTo>
                  <a:lnTo>
                    <a:pt x="1448" y="61"/>
                  </a:lnTo>
                  <a:lnTo>
                    <a:pt x="1450" y="60"/>
                  </a:lnTo>
                  <a:lnTo>
                    <a:pt x="1434" y="70"/>
                  </a:lnTo>
                  <a:lnTo>
                    <a:pt x="1435" y="69"/>
                  </a:lnTo>
                  <a:lnTo>
                    <a:pt x="1424" y="80"/>
                  </a:lnTo>
                  <a:lnTo>
                    <a:pt x="1426" y="78"/>
                  </a:lnTo>
                  <a:lnTo>
                    <a:pt x="1415" y="102"/>
                  </a:lnTo>
                  <a:lnTo>
                    <a:pt x="1415" y="100"/>
                  </a:lnTo>
                  <a:lnTo>
                    <a:pt x="1410" y="127"/>
                  </a:lnTo>
                  <a:lnTo>
                    <a:pt x="1402" y="154"/>
                  </a:lnTo>
                  <a:cubicBezTo>
                    <a:pt x="1402" y="155"/>
                    <a:pt x="1401" y="156"/>
                    <a:pt x="1401" y="157"/>
                  </a:cubicBezTo>
                  <a:lnTo>
                    <a:pt x="1381" y="181"/>
                  </a:lnTo>
                  <a:cubicBezTo>
                    <a:pt x="1380" y="181"/>
                    <a:pt x="1379" y="182"/>
                    <a:pt x="1379" y="182"/>
                  </a:cubicBezTo>
                  <a:lnTo>
                    <a:pt x="1361" y="193"/>
                  </a:lnTo>
                  <a:cubicBezTo>
                    <a:pt x="1360" y="194"/>
                    <a:pt x="1360" y="194"/>
                    <a:pt x="1360" y="194"/>
                  </a:cubicBezTo>
                  <a:lnTo>
                    <a:pt x="1336" y="204"/>
                  </a:lnTo>
                  <a:cubicBezTo>
                    <a:pt x="1335" y="204"/>
                    <a:pt x="1335" y="204"/>
                    <a:pt x="1334" y="204"/>
                  </a:cubicBezTo>
                  <a:lnTo>
                    <a:pt x="1301" y="212"/>
                  </a:lnTo>
                  <a:lnTo>
                    <a:pt x="1258" y="219"/>
                  </a:lnTo>
                  <a:lnTo>
                    <a:pt x="1153" y="229"/>
                  </a:lnTo>
                  <a:lnTo>
                    <a:pt x="1027" y="236"/>
                  </a:lnTo>
                  <a:lnTo>
                    <a:pt x="883" y="241"/>
                  </a:lnTo>
                  <a:lnTo>
                    <a:pt x="725" y="243"/>
                  </a:lnTo>
                  <a:lnTo>
                    <a:pt x="553" y="244"/>
                  </a:lnTo>
                  <a:lnTo>
                    <a:pt x="374" y="243"/>
                  </a:lnTo>
                  <a:lnTo>
                    <a:pt x="0" y="239"/>
                  </a:lnTo>
                  <a:lnTo>
                    <a:pt x="1" y="223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ko-KR" altLang="en-US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endParaRPr>
            </a:p>
          </p:txBody>
        </p:sp>
        <p:pic>
          <p:nvPicPr>
            <p:cNvPr id="57" name="그림 56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8110" y="3320470"/>
              <a:ext cx="848986" cy="919294"/>
            </a:xfrm>
            <a:prstGeom prst="rect">
              <a:avLst/>
            </a:prstGeom>
          </p:spPr>
        </p:pic>
        <p:pic>
          <p:nvPicPr>
            <p:cNvPr id="58" name="그림 101" descr="untitled1.png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3732" y="5212868"/>
              <a:ext cx="403661" cy="379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3246" y="5612551"/>
              <a:ext cx="563730" cy="408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0" name="Freeform 32"/>
            <p:cNvSpPr>
              <a:spLocks/>
            </p:cNvSpPr>
            <p:nvPr/>
          </p:nvSpPr>
          <p:spPr bwMode="auto">
            <a:xfrm rot="16200000">
              <a:off x="3984290" y="4596387"/>
              <a:ext cx="510564" cy="274727"/>
            </a:xfrm>
            <a:custGeom>
              <a:avLst/>
              <a:gdLst/>
              <a:ahLst/>
              <a:cxnLst>
                <a:cxn ang="0">
                  <a:pos x="849" y="522"/>
                </a:cxn>
                <a:cxn ang="0">
                  <a:pos x="715" y="531"/>
                </a:cxn>
                <a:cxn ang="0">
                  <a:pos x="590" y="532"/>
                </a:cxn>
                <a:cxn ang="0">
                  <a:pos x="533" y="526"/>
                </a:cxn>
                <a:cxn ang="0">
                  <a:pos x="480" y="516"/>
                </a:cxn>
                <a:cxn ang="0">
                  <a:pos x="479" y="516"/>
                </a:cxn>
                <a:cxn ang="0">
                  <a:pos x="434" y="500"/>
                </a:cxn>
                <a:cxn ang="0">
                  <a:pos x="432" y="499"/>
                </a:cxn>
                <a:cxn ang="0">
                  <a:pos x="395" y="475"/>
                </a:cxn>
                <a:cxn ang="0">
                  <a:pos x="393" y="473"/>
                </a:cxn>
                <a:cxn ang="0">
                  <a:pos x="366" y="438"/>
                </a:cxn>
                <a:cxn ang="0">
                  <a:pos x="365" y="436"/>
                </a:cxn>
                <a:cxn ang="0">
                  <a:pos x="350" y="389"/>
                </a:cxn>
                <a:cxn ang="0">
                  <a:pos x="350" y="388"/>
                </a:cxn>
                <a:cxn ang="0">
                  <a:pos x="342" y="333"/>
                </a:cxn>
                <a:cxn ang="0">
                  <a:pos x="339" y="273"/>
                </a:cxn>
                <a:cxn ang="0">
                  <a:pos x="337" y="213"/>
                </a:cxn>
                <a:cxn ang="0">
                  <a:pos x="333" y="158"/>
                </a:cxn>
                <a:cxn ang="0">
                  <a:pos x="324" y="111"/>
                </a:cxn>
                <a:cxn ang="0">
                  <a:pos x="324" y="113"/>
                </a:cxn>
                <a:cxn ang="0">
                  <a:pos x="305" y="77"/>
                </a:cxn>
                <a:cxn ang="0">
                  <a:pos x="307" y="79"/>
                </a:cxn>
                <a:cxn ang="0">
                  <a:pos x="280" y="54"/>
                </a:cxn>
                <a:cxn ang="0">
                  <a:pos x="282" y="55"/>
                </a:cxn>
                <a:cxn ang="0">
                  <a:pos x="250" y="37"/>
                </a:cxn>
                <a:cxn ang="0">
                  <a:pos x="252" y="38"/>
                </a:cxn>
                <a:cxn ang="0">
                  <a:pos x="176" y="20"/>
                </a:cxn>
                <a:cxn ang="0">
                  <a:pos x="177" y="20"/>
                </a:cxn>
                <a:cxn ang="0">
                  <a:pos x="91" y="16"/>
                </a:cxn>
                <a:cxn ang="0">
                  <a:pos x="1" y="21"/>
                </a:cxn>
                <a:cxn ang="0">
                  <a:pos x="0" y="5"/>
                </a:cxn>
                <a:cxn ang="0">
                  <a:pos x="92" y="0"/>
                </a:cxn>
                <a:cxn ang="0">
                  <a:pos x="178" y="4"/>
                </a:cxn>
                <a:cxn ang="0">
                  <a:pos x="179" y="5"/>
                </a:cxn>
                <a:cxn ang="0">
                  <a:pos x="255" y="23"/>
                </a:cxn>
                <a:cxn ang="0">
                  <a:pos x="257" y="23"/>
                </a:cxn>
                <a:cxn ang="0">
                  <a:pos x="289" y="41"/>
                </a:cxn>
                <a:cxn ang="0">
                  <a:pos x="291" y="43"/>
                </a:cxn>
                <a:cxn ang="0">
                  <a:pos x="318" y="68"/>
                </a:cxn>
                <a:cxn ang="0">
                  <a:pos x="320" y="70"/>
                </a:cxn>
                <a:cxn ang="0">
                  <a:pos x="339" y="106"/>
                </a:cxn>
                <a:cxn ang="0">
                  <a:pos x="339" y="108"/>
                </a:cxn>
                <a:cxn ang="0">
                  <a:pos x="349" y="157"/>
                </a:cxn>
                <a:cxn ang="0">
                  <a:pos x="353" y="212"/>
                </a:cxn>
                <a:cxn ang="0">
                  <a:pos x="355" y="272"/>
                </a:cxn>
                <a:cxn ang="0">
                  <a:pos x="357" y="330"/>
                </a:cxn>
                <a:cxn ang="0">
                  <a:pos x="365" y="385"/>
                </a:cxn>
                <a:cxn ang="0">
                  <a:pos x="365" y="384"/>
                </a:cxn>
                <a:cxn ang="0">
                  <a:pos x="380" y="431"/>
                </a:cxn>
                <a:cxn ang="0">
                  <a:pos x="379" y="429"/>
                </a:cxn>
                <a:cxn ang="0">
                  <a:pos x="406" y="464"/>
                </a:cxn>
                <a:cxn ang="0">
                  <a:pos x="404" y="462"/>
                </a:cxn>
                <a:cxn ang="0">
                  <a:pos x="441" y="486"/>
                </a:cxn>
                <a:cxn ang="0">
                  <a:pos x="439" y="485"/>
                </a:cxn>
                <a:cxn ang="0">
                  <a:pos x="484" y="501"/>
                </a:cxn>
                <a:cxn ang="0">
                  <a:pos x="483" y="501"/>
                </a:cxn>
                <a:cxn ang="0">
                  <a:pos x="534" y="511"/>
                </a:cxn>
                <a:cxn ang="0">
                  <a:pos x="589" y="516"/>
                </a:cxn>
                <a:cxn ang="0">
                  <a:pos x="714" y="515"/>
                </a:cxn>
                <a:cxn ang="0">
                  <a:pos x="848" y="506"/>
                </a:cxn>
                <a:cxn ang="0">
                  <a:pos x="849" y="522"/>
                </a:cxn>
              </a:cxnLst>
              <a:rect l="0" t="0" r="r" b="b"/>
              <a:pathLst>
                <a:path w="849" h="532">
                  <a:moveTo>
                    <a:pt x="849" y="522"/>
                  </a:moveTo>
                  <a:lnTo>
                    <a:pt x="715" y="531"/>
                  </a:lnTo>
                  <a:lnTo>
                    <a:pt x="590" y="532"/>
                  </a:lnTo>
                  <a:lnTo>
                    <a:pt x="533" y="526"/>
                  </a:lnTo>
                  <a:lnTo>
                    <a:pt x="480" y="516"/>
                  </a:lnTo>
                  <a:cubicBezTo>
                    <a:pt x="480" y="516"/>
                    <a:pt x="479" y="516"/>
                    <a:pt x="479" y="516"/>
                  </a:cubicBezTo>
                  <a:lnTo>
                    <a:pt x="434" y="500"/>
                  </a:lnTo>
                  <a:cubicBezTo>
                    <a:pt x="433" y="500"/>
                    <a:pt x="433" y="500"/>
                    <a:pt x="432" y="499"/>
                  </a:cubicBezTo>
                  <a:lnTo>
                    <a:pt x="395" y="475"/>
                  </a:lnTo>
                  <a:cubicBezTo>
                    <a:pt x="394" y="475"/>
                    <a:pt x="394" y="474"/>
                    <a:pt x="393" y="473"/>
                  </a:cubicBezTo>
                  <a:lnTo>
                    <a:pt x="366" y="438"/>
                  </a:lnTo>
                  <a:cubicBezTo>
                    <a:pt x="366" y="438"/>
                    <a:pt x="365" y="437"/>
                    <a:pt x="365" y="436"/>
                  </a:cubicBezTo>
                  <a:lnTo>
                    <a:pt x="350" y="389"/>
                  </a:lnTo>
                  <a:cubicBezTo>
                    <a:pt x="350" y="388"/>
                    <a:pt x="350" y="388"/>
                    <a:pt x="350" y="388"/>
                  </a:cubicBezTo>
                  <a:lnTo>
                    <a:pt x="342" y="333"/>
                  </a:lnTo>
                  <a:lnTo>
                    <a:pt x="339" y="273"/>
                  </a:lnTo>
                  <a:lnTo>
                    <a:pt x="337" y="213"/>
                  </a:lnTo>
                  <a:lnTo>
                    <a:pt x="333" y="158"/>
                  </a:lnTo>
                  <a:lnTo>
                    <a:pt x="324" y="111"/>
                  </a:lnTo>
                  <a:lnTo>
                    <a:pt x="324" y="113"/>
                  </a:lnTo>
                  <a:lnTo>
                    <a:pt x="305" y="77"/>
                  </a:lnTo>
                  <a:lnTo>
                    <a:pt x="307" y="79"/>
                  </a:lnTo>
                  <a:lnTo>
                    <a:pt x="280" y="54"/>
                  </a:lnTo>
                  <a:lnTo>
                    <a:pt x="282" y="55"/>
                  </a:lnTo>
                  <a:lnTo>
                    <a:pt x="250" y="37"/>
                  </a:lnTo>
                  <a:lnTo>
                    <a:pt x="252" y="38"/>
                  </a:lnTo>
                  <a:lnTo>
                    <a:pt x="176" y="20"/>
                  </a:lnTo>
                  <a:lnTo>
                    <a:pt x="177" y="20"/>
                  </a:lnTo>
                  <a:lnTo>
                    <a:pt x="91" y="16"/>
                  </a:lnTo>
                  <a:lnTo>
                    <a:pt x="1" y="21"/>
                  </a:lnTo>
                  <a:lnTo>
                    <a:pt x="0" y="5"/>
                  </a:lnTo>
                  <a:lnTo>
                    <a:pt x="92" y="0"/>
                  </a:lnTo>
                  <a:lnTo>
                    <a:pt x="178" y="4"/>
                  </a:lnTo>
                  <a:cubicBezTo>
                    <a:pt x="178" y="4"/>
                    <a:pt x="179" y="5"/>
                    <a:pt x="179" y="5"/>
                  </a:cubicBezTo>
                  <a:lnTo>
                    <a:pt x="255" y="23"/>
                  </a:lnTo>
                  <a:cubicBezTo>
                    <a:pt x="256" y="23"/>
                    <a:pt x="257" y="23"/>
                    <a:pt x="257" y="23"/>
                  </a:cubicBezTo>
                  <a:lnTo>
                    <a:pt x="289" y="41"/>
                  </a:lnTo>
                  <a:cubicBezTo>
                    <a:pt x="290" y="42"/>
                    <a:pt x="290" y="42"/>
                    <a:pt x="291" y="43"/>
                  </a:cubicBezTo>
                  <a:lnTo>
                    <a:pt x="318" y="68"/>
                  </a:lnTo>
                  <a:cubicBezTo>
                    <a:pt x="319" y="68"/>
                    <a:pt x="319" y="69"/>
                    <a:pt x="320" y="70"/>
                  </a:cubicBezTo>
                  <a:lnTo>
                    <a:pt x="339" y="106"/>
                  </a:lnTo>
                  <a:cubicBezTo>
                    <a:pt x="339" y="106"/>
                    <a:pt x="339" y="107"/>
                    <a:pt x="339" y="108"/>
                  </a:cubicBezTo>
                  <a:lnTo>
                    <a:pt x="349" y="157"/>
                  </a:lnTo>
                  <a:lnTo>
                    <a:pt x="353" y="212"/>
                  </a:lnTo>
                  <a:lnTo>
                    <a:pt x="355" y="272"/>
                  </a:lnTo>
                  <a:lnTo>
                    <a:pt x="357" y="330"/>
                  </a:lnTo>
                  <a:lnTo>
                    <a:pt x="365" y="385"/>
                  </a:lnTo>
                  <a:lnTo>
                    <a:pt x="365" y="384"/>
                  </a:lnTo>
                  <a:lnTo>
                    <a:pt x="380" y="431"/>
                  </a:lnTo>
                  <a:lnTo>
                    <a:pt x="379" y="429"/>
                  </a:lnTo>
                  <a:lnTo>
                    <a:pt x="406" y="464"/>
                  </a:lnTo>
                  <a:lnTo>
                    <a:pt x="404" y="462"/>
                  </a:lnTo>
                  <a:lnTo>
                    <a:pt x="441" y="486"/>
                  </a:lnTo>
                  <a:lnTo>
                    <a:pt x="439" y="485"/>
                  </a:lnTo>
                  <a:lnTo>
                    <a:pt x="484" y="501"/>
                  </a:lnTo>
                  <a:lnTo>
                    <a:pt x="483" y="501"/>
                  </a:lnTo>
                  <a:lnTo>
                    <a:pt x="534" y="511"/>
                  </a:lnTo>
                  <a:lnTo>
                    <a:pt x="589" y="516"/>
                  </a:lnTo>
                  <a:lnTo>
                    <a:pt x="714" y="515"/>
                  </a:lnTo>
                  <a:lnTo>
                    <a:pt x="848" y="506"/>
                  </a:lnTo>
                  <a:lnTo>
                    <a:pt x="849" y="522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ko-KR" altLang="en-US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endParaRPr>
            </a:p>
          </p:txBody>
        </p:sp>
        <p:pic>
          <p:nvPicPr>
            <p:cNvPr id="61" name="Picture 18" descr="C:\Users\이우석 주임\Desktop\1288069499_videocam.png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9517" y="5555351"/>
              <a:ext cx="507524" cy="463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" name="Picture 12" descr="C:\Users\이우석 주임\Desktop\1305772550_Movies.png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883829" y="4149080"/>
              <a:ext cx="475120" cy="462362"/>
            </a:xfrm>
            <a:prstGeom prst="rect">
              <a:avLst/>
            </a:prstGeom>
            <a:noFill/>
          </p:spPr>
        </p:pic>
        <p:sp>
          <p:nvSpPr>
            <p:cNvPr id="63" name="Rectangle 40"/>
            <p:cNvSpPr>
              <a:spLocks noChangeArrowheads="1"/>
            </p:cNvSpPr>
            <p:nvPr/>
          </p:nvSpPr>
          <p:spPr bwMode="auto">
            <a:xfrm flipH="1">
              <a:off x="554941" y="4592910"/>
              <a:ext cx="1157700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000" b="1" dirty="0" err="1" smtClean="0">
                  <a:solidFill>
                    <a:srgbClr val="000000"/>
                  </a:solidFill>
                  <a:latin typeface="LG스마트체 Regular" panose="020B0600000101010101" pitchFamily="50" charset="-127"/>
                  <a:ea typeface="LG스마트체 Regular" panose="020B0600000101010101" pitchFamily="50" charset="-127"/>
                  <a:cs typeface="굴림" pitchFamily="50" charset="-127"/>
                </a:rPr>
                <a:t>고객사</a:t>
              </a:r>
              <a:r>
                <a:rPr lang="ko-KR" altLang="en-US" sz="1000" b="1" dirty="0" smtClean="0">
                  <a:solidFill>
                    <a:srgbClr val="000000"/>
                  </a:solidFill>
                  <a:latin typeface="LG스마트체 Regular" panose="020B0600000101010101" pitchFamily="50" charset="-127"/>
                  <a:ea typeface="LG스마트체 Regular" panose="020B0600000101010101" pitchFamily="50" charset="-127"/>
                  <a:cs typeface="굴림" pitchFamily="50" charset="-127"/>
                </a:rPr>
                <a:t> 서</a:t>
              </a:r>
              <a:r>
                <a:rPr lang="ko-KR" altLang="en-US" sz="1000" b="1" dirty="0">
                  <a:solidFill>
                    <a:srgbClr val="000000"/>
                  </a:solidFill>
                  <a:latin typeface="LG스마트체 Regular" panose="020B0600000101010101" pitchFamily="50" charset="-127"/>
                  <a:ea typeface="LG스마트체 Regular" panose="020B0600000101010101" pitchFamily="50" charset="-127"/>
                  <a:cs typeface="굴림" pitchFamily="50" charset="-127"/>
                </a:rPr>
                <a:t>버</a:t>
              </a:r>
            </a:p>
          </p:txBody>
        </p:sp>
      </p:grpSp>
      <p:sp>
        <p:nvSpPr>
          <p:cNvPr id="73" name="직사각형 25"/>
          <p:cNvSpPr>
            <a:spLocks noChangeArrowheads="1"/>
          </p:cNvSpPr>
          <p:nvPr/>
        </p:nvSpPr>
        <p:spPr bwMode="auto">
          <a:xfrm>
            <a:off x="5197352" y="2556264"/>
            <a:ext cx="4266988" cy="312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 latinLnBrk="0">
              <a:lnSpc>
                <a:spcPct val="110000"/>
              </a:lnSpc>
              <a:spcBef>
                <a:spcPts val="200"/>
              </a:spcBef>
              <a:buFont typeface="Wingdings" panose="05000000000000000000" pitchFamily="2" charset="2"/>
              <a:buChar char="l"/>
              <a:defRPr/>
            </a:pPr>
            <a:r>
              <a:rPr lang="ko-KR" altLang="en-US" sz="1300" b="1" kern="0" dirty="0" smtClean="0">
                <a:solidFill>
                  <a:srgbClr val="000000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  <a:sym typeface="Wingdings" pitchFamily="2" charset="2"/>
              </a:rPr>
              <a:t> 상품 종류</a:t>
            </a:r>
            <a:endParaRPr lang="ko-KR" altLang="en-US" sz="1300" b="1" kern="0" dirty="0">
              <a:solidFill>
                <a:srgbClr val="000000"/>
              </a:solidFill>
              <a:latin typeface="LG스마트체 Regular" panose="020B0600000101010101" pitchFamily="50" charset="-127"/>
              <a:ea typeface="LG스마트체 Regular" panose="020B0600000101010101" pitchFamily="50" charset="-127"/>
              <a:sym typeface="Wingdings" pitchFamily="2" charset="2"/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5288829" y="2788917"/>
            <a:ext cx="4237586" cy="812530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marR="0" lvl="0" indent="-144000" algn="l" defTabSz="914400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맑은 고딕" panose="020B0503020000020004" pitchFamily="50" charset="-127"/>
              <a:buChar char="–"/>
              <a:tabLst/>
              <a:defRPr/>
            </a:pPr>
            <a:r>
              <a:rPr kumimoji="0" lang="ko-KR" altLang="en-US" sz="1200" b="1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끊김 없는 데이터 사용으로 </a:t>
            </a:r>
            <a:r>
              <a:rPr kumimoji="0" lang="ko-KR" altLang="en-US" sz="1200" b="1" dirty="0" err="1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종량제</a:t>
            </a:r>
            <a:r>
              <a:rPr kumimoji="0" lang="ko-KR" altLang="en-US" sz="1200" b="1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한계 극복 및  </a:t>
            </a:r>
            <a:r>
              <a:rPr kumimoji="0" lang="en-US" altLang="ko-KR" sz="1200" b="1" dirty="0" err="1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QoS</a:t>
            </a:r>
            <a:r>
              <a:rPr kumimoji="0" lang="en-US" altLang="ko-KR" sz="1200" b="1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</a:t>
            </a:r>
            <a:r>
              <a:rPr kumimoji="0" lang="ko-KR" altLang="en-US" sz="1200" b="1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확보</a:t>
            </a:r>
            <a:endParaRPr kumimoji="0" lang="en-US" altLang="ko-KR" sz="1200" b="1" dirty="0" smtClean="0">
              <a:solidFill>
                <a:prstClr val="black"/>
              </a:solidFill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  <a:p>
            <a:pPr marL="144000" marR="0" lvl="0" indent="-144000" algn="l" defTabSz="914400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ko-KR" sz="1200" b="1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   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. </a:t>
            </a:r>
            <a:r>
              <a:rPr kumimoji="0" lang="ko-KR" altLang="en-US" sz="1200" dirty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</a:t>
            </a:r>
            <a:r>
              <a:rPr kumimoji="0" lang="ko-KR" altLang="en-US" sz="1200" b="1" dirty="0" err="1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제공량</a:t>
            </a:r>
            <a:r>
              <a:rPr kumimoji="0" lang="ko-KR" altLang="en-US" sz="1200" b="1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</a:t>
            </a:r>
            <a:r>
              <a:rPr kumimoji="0" lang="en-US" altLang="ko-KR" sz="1200" b="1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/ </a:t>
            </a:r>
            <a:r>
              <a:rPr kumimoji="0" lang="ko-KR" altLang="en-US" sz="1200" b="1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속도 일 단위 </a:t>
            </a:r>
            <a:r>
              <a:rPr kumimoji="0" lang="en-US" altLang="ko-KR" sz="1200" b="1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Reset</a:t>
            </a:r>
          </a:p>
        </p:txBody>
      </p:sp>
      <p:sp>
        <p:nvSpPr>
          <p:cNvPr id="78" name="직사각형 77"/>
          <p:cNvSpPr/>
          <p:nvPr/>
        </p:nvSpPr>
        <p:spPr>
          <a:xfrm>
            <a:off x="5241032" y="5300785"/>
            <a:ext cx="4248472" cy="932563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marR="0" lvl="0" indent="-144000" algn="l" defTabSz="914400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맑은 고딕" panose="020B0503020000020004" pitchFamily="50" charset="-127"/>
              <a:buChar char="–"/>
              <a:tabLst/>
              <a:defRPr/>
            </a:pPr>
            <a:r>
              <a:rPr kumimoji="0" lang="ko-KR" altLang="en-US" sz="1200" b="1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고정</a:t>
            </a:r>
            <a:r>
              <a:rPr kumimoji="0" lang="en-US" altLang="ko-KR" sz="1200" b="1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IP </a:t>
            </a:r>
            <a:r>
              <a:rPr kumimoji="0" lang="ko-KR" altLang="en-US" sz="1200" b="1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및  </a:t>
            </a:r>
            <a:r>
              <a:rPr kumimoji="0" lang="en-US" altLang="ko-KR" sz="1200" b="1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VPN / </a:t>
            </a:r>
            <a:r>
              <a:rPr kumimoji="0" lang="ko-KR" altLang="en-US" sz="1200" b="1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방화벽 기능 제공</a:t>
            </a:r>
            <a:r>
              <a:rPr kumimoji="0" lang="ko-KR" altLang="en-US" sz="1400" b="1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</a:t>
            </a:r>
            <a:endParaRPr kumimoji="0" lang="en-US" altLang="ko-KR" sz="1400" b="1" dirty="0" smtClean="0">
              <a:solidFill>
                <a:prstClr val="black"/>
              </a:solidFill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  <a:p>
            <a:pPr marL="144000" marR="0" lvl="0" indent="-144000" algn="l" defTabSz="914400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ko-KR" sz="1600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.  </a:t>
            </a:r>
            <a:r>
              <a:rPr kumimoji="0" lang="ko-KR" altLang="en-US" sz="1200" dirty="0" err="1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고객사</a:t>
            </a:r>
            <a:r>
              <a:rPr kumimoji="0" lang="ko-KR" altLang="en-US" sz="1200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서버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(</a:t>
            </a:r>
            <a:r>
              <a:rPr kumimoji="0" lang="ko-KR" altLang="en-US" sz="1200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관제센터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)</a:t>
            </a:r>
            <a:r>
              <a:rPr kumimoji="0" lang="ko-KR" altLang="en-US" sz="1200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와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LTE </a:t>
            </a:r>
            <a:r>
              <a:rPr kumimoji="0" lang="ko-KR" altLang="en-US" sz="1200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단말 간 원격 접속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/</a:t>
            </a:r>
            <a:r>
              <a:rPr kumimoji="0" lang="ko-KR" altLang="en-US" sz="1200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관제 가능</a:t>
            </a:r>
            <a:endParaRPr kumimoji="0" lang="en-US" altLang="ko-KR" sz="1200" dirty="0" smtClean="0">
              <a:solidFill>
                <a:prstClr val="black"/>
              </a:solidFill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  <a:p>
            <a:pPr marL="144000" marR="0" lvl="0" indent="-144000" algn="l" defTabSz="914400" rtl="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ko-KR" sz="1200" dirty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 .  </a:t>
            </a:r>
            <a:r>
              <a:rPr kumimoji="0" lang="ko-KR" altLang="en-US" sz="1200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비용 절감 효과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(</a:t>
            </a:r>
            <a:r>
              <a:rPr kumimoji="0" lang="ko-KR" altLang="en-US" sz="1200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회선 구축비용 및 보안장비 구매비용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)</a:t>
            </a:r>
          </a:p>
        </p:txBody>
      </p:sp>
      <p:graphicFrame>
        <p:nvGraphicFramePr>
          <p:cNvPr id="82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591237"/>
              </p:ext>
            </p:extLst>
          </p:nvPr>
        </p:nvGraphicFramePr>
        <p:xfrm>
          <a:off x="5601072" y="3614221"/>
          <a:ext cx="3600400" cy="1739819"/>
        </p:xfrm>
        <a:graphic>
          <a:graphicData uri="http://schemas.openxmlformats.org/drawingml/2006/table">
            <a:tbl>
              <a:tblPr/>
              <a:tblGrid>
                <a:gridCol w="757840"/>
                <a:gridCol w="1326880"/>
                <a:gridCol w="757840"/>
                <a:gridCol w="757840"/>
              </a:tblGrid>
              <a:tr h="39084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구분</a:t>
                      </a:r>
                    </a:p>
                  </a:txBody>
                  <a:tcPr marL="35977" marR="35977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요금제명</a:t>
                      </a:r>
                    </a:p>
                  </a:txBody>
                  <a:tcPr marL="35977" marR="35977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일단위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기본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Data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</a:txBody>
                  <a:tcPr marL="35977" marR="35977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월 요금</a:t>
                      </a:r>
                    </a:p>
                  </a:txBody>
                  <a:tcPr marL="35977" marR="35977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51696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라우터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35977" marR="35977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IoT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 LTE MOF</a:t>
                      </a:r>
                    </a:p>
                  </a:txBody>
                  <a:tcPr marL="35977" marR="35977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500MB</a:t>
                      </a:r>
                    </a:p>
                  </a:txBody>
                  <a:tcPr marL="35977" marR="35977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25,000</a:t>
                      </a:r>
                    </a:p>
                  </a:txBody>
                  <a:tcPr marL="35977" marR="35977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696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Light" panose="020B0600000101010101" pitchFamily="50" charset="-127"/>
                        <a:ea typeface="LG스마트체 Light" panose="020B0600000101010101" pitchFamily="50" charset="-127"/>
                      </a:endParaRPr>
                    </a:p>
                  </a:txBody>
                  <a:tcPr marL="35977" marR="35977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IoT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 LTE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MOF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385</a:t>
                      </a:r>
                    </a:p>
                  </a:txBody>
                  <a:tcPr marL="35977" marR="35977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1GB</a:t>
                      </a:r>
                    </a:p>
                  </a:txBody>
                  <a:tcPr marL="35977" marR="35977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35,000</a:t>
                      </a:r>
                    </a:p>
                  </a:txBody>
                  <a:tcPr marL="35977" marR="35977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696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Light" panose="020B0600000101010101" pitchFamily="50" charset="-127"/>
                        <a:ea typeface="LG스마트체 Light" panose="020B0600000101010101" pitchFamily="50" charset="-127"/>
                      </a:endParaRPr>
                    </a:p>
                  </a:txBody>
                  <a:tcPr marL="35977" marR="35977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IoT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 LTE MOF 539</a:t>
                      </a:r>
                    </a:p>
                  </a:txBody>
                  <a:tcPr marL="35977" marR="35977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2GB</a:t>
                      </a:r>
                    </a:p>
                  </a:txBody>
                  <a:tcPr marL="35977" marR="35977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49,000</a:t>
                      </a:r>
                    </a:p>
                  </a:txBody>
                  <a:tcPr marL="35977" marR="35977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696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Light" panose="020B0600000101010101" pitchFamily="50" charset="-127"/>
                        <a:ea typeface="LG스마트체 Light" panose="020B0600000101010101" pitchFamily="50" charset="-127"/>
                      </a:endParaRPr>
                    </a:p>
                  </a:txBody>
                  <a:tcPr marL="35977" marR="35977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IoT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 LTE MOF 990</a:t>
                      </a:r>
                    </a:p>
                  </a:txBody>
                  <a:tcPr marL="35977" marR="35977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5GB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35977" marR="35977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90,000</a:t>
                      </a:r>
                    </a:p>
                  </a:txBody>
                  <a:tcPr marL="35977" marR="35977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8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13" grpId="0" animBg="1"/>
      <p:bldP spid="14" grpId="0" animBg="1"/>
      <p:bldP spid="15" grpId="0" animBg="1"/>
      <p:bldP spid="73" grpId="0"/>
      <p:bldP spid="77" grpId="0"/>
      <p:bldP spid="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065021"/>
              </p:ext>
            </p:extLst>
          </p:nvPr>
        </p:nvGraphicFramePr>
        <p:xfrm>
          <a:off x="416496" y="1412776"/>
          <a:ext cx="9073008" cy="2183101"/>
        </p:xfrm>
        <a:graphic>
          <a:graphicData uri="http://schemas.openxmlformats.org/drawingml/2006/table">
            <a:tbl>
              <a:tblPr/>
              <a:tblGrid>
                <a:gridCol w="652719"/>
                <a:gridCol w="1147481"/>
                <a:gridCol w="909101"/>
                <a:gridCol w="909101"/>
                <a:gridCol w="909101"/>
                <a:gridCol w="909101"/>
                <a:gridCol w="909101"/>
                <a:gridCol w="909101"/>
                <a:gridCol w="909101"/>
                <a:gridCol w="909101"/>
              </a:tblGrid>
              <a:tr h="213568">
                <a:tc rowSpan="5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Bold" panose="020B0600000101010101" pitchFamily="50" charset="-127"/>
                          <a:ea typeface="LG스마트체 Bold" panose="020B0600000101010101" pitchFamily="50" charset="-127"/>
                        </a:rPr>
                        <a:t>요금제</a:t>
                      </a:r>
                    </a:p>
                  </a:txBody>
                  <a:tcPr marL="18000" marR="18000" marT="0" marB="0" anchor="ctr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구분</a:t>
                      </a:r>
                    </a:p>
                  </a:txBody>
                  <a:tcPr marL="18000" marR="18000" marT="0" marB="0" anchor="ctr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Bold" panose="020B0600000101010101" pitchFamily="50" charset="-127"/>
                          <a:ea typeface="LG스마트체 Bold" panose="020B0600000101010101" pitchFamily="50" charset="-127"/>
                        </a:rPr>
                        <a:t>일반</a:t>
                      </a:r>
                    </a:p>
                  </a:txBody>
                  <a:tcPr marL="18000" marR="18000" marT="0" marB="0" anchor="ctr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</a:txBody>
                  <a:tcPr marL="35977" marR="35977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Bold" panose="020B0600000101010101" pitchFamily="50" charset="-127"/>
                          <a:ea typeface="LG스마트체 Bold" panose="020B0600000101010101" pitchFamily="50" charset="-127"/>
                        </a:rPr>
                        <a:t>프리미엄</a:t>
                      </a:r>
                      <a:endParaRPr kumimoji="1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LG스마트체 Bold" panose="020B0600000101010101" pitchFamily="50" charset="-127"/>
                        <a:ea typeface="LG스마트체 Bold" panose="020B0600000101010101" pitchFamily="50" charset="-127"/>
                      </a:endParaRPr>
                    </a:p>
                  </a:txBody>
                  <a:tcPr marL="18000" marR="18000" marT="0" marB="0" anchor="ctr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35977" marR="35977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35977" marR="35977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88626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G스마트체 Bold" panose="020B0600000101010101" pitchFamily="50" charset="-127"/>
                        <a:ea typeface="LG스마트체 Bold" panose="020B0600000101010101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008C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IoT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 LTE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Bold" panose="020B0600000101010101" pitchFamily="50" charset="-127"/>
                          <a:ea typeface="LG스마트체 Bold" panose="020B0600000101010101" pitchFamily="50" charset="-127"/>
                        </a:rPr>
                        <a:t>MOF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LG스마트체 Bold" panose="020B0600000101010101" pitchFamily="50" charset="-127"/>
                        <a:ea typeface="LG스마트체 Bold" panose="020B0600000101010101" pitchFamily="50" charset="-127"/>
                      </a:endParaRPr>
                    </a:p>
                  </a:txBody>
                  <a:tcPr marL="18000" marR="18000" marT="0" marB="0" anchor="ctr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5991" marR="35991" marT="0" marB="0"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IoT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LTE </a:t>
                      </a:r>
                      <a:r>
                        <a:rPr kumimoji="1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Bold" panose="020B0600000101010101" pitchFamily="50" charset="-127"/>
                          <a:ea typeface="LG스마트체 Bold" panose="020B0600000101010101" pitchFamily="50" charset="-127"/>
                        </a:rPr>
                        <a:t>MOF</a:t>
                      </a:r>
                      <a:r>
                        <a:rPr kumimoji="1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Bold" panose="020B0600000101010101" pitchFamily="50" charset="-127"/>
                          <a:ea typeface="LG스마트체 Bold" panose="020B0600000101010101" pitchFamily="50" charset="-127"/>
                        </a:rPr>
                        <a:t> 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Bold" panose="020B0600000101010101" pitchFamily="50" charset="-127"/>
                          <a:ea typeface="LG스마트체 Bold" panose="020B0600000101010101" pitchFamily="50" charset="-127"/>
                        </a:rPr>
                        <a:t>385</a:t>
                      </a:r>
                    </a:p>
                  </a:txBody>
                  <a:tcPr marL="18000" marR="18000" marT="0" marB="0" anchor="ctr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35991" marR="35991" marT="0" marB="0"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IoT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 LTE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Bold" panose="020B0600000101010101" pitchFamily="50" charset="-127"/>
                          <a:ea typeface="LG스마트체 Bold" panose="020B0600000101010101" pitchFamily="50" charset="-127"/>
                        </a:rPr>
                        <a:t>MOF 539</a:t>
                      </a:r>
                    </a:p>
                  </a:txBody>
                  <a:tcPr marL="18000" marR="18000" marT="0" marB="0" anchor="ctr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</a:txBody>
                  <a:tcPr marL="35977" marR="35977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IoT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 LTE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Bold" panose="020B0600000101010101" pitchFamily="50" charset="-127"/>
                          <a:ea typeface="LG스마트체 Bold" panose="020B0600000101010101" pitchFamily="50" charset="-127"/>
                        </a:rPr>
                        <a:t>MOF 990</a:t>
                      </a:r>
                    </a:p>
                  </a:txBody>
                  <a:tcPr marL="18000" marR="18000" marT="0" marB="0" anchor="ctr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35977" marR="35977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03328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dirty="0" smtClean="0"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Data</a:t>
                      </a:r>
                      <a:endParaRPr lang="ko-KR" altLang="en-US" sz="1200" dirty="0"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</a:txBody>
                  <a:tcPr marL="18000" marR="18000" marT="0" marB="0" anchor="ctr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∼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500MB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500MB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∼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∼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1GB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1GB</a:t>
                      </a: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∼</a:t>
                      </a:r>
                      <a:endParaRPr kumimoji="1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∼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2GB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2GB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∼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~5GB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5GB~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</a:tr>
              <a:tr h="290174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200" dirty="0" smtClean="0"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속도</a:t>
                      </a:r>
                      <a:endParaRPr lang="ko-KR" altLang="en-US" sz="1200" dirty="0"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</a:txBody>
                  <a:tcPr marL="18000" marR="18000" marT="0" marB="0" anchor="ctr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4Mbps</a:t>
                      </a:r>
                      <a:endParaRPr kumimoji="1" lang="en-US" altLang="ko-KR" sz="12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400Kbps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4Mbps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1Mbps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제한無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4Mbps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제한無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5Mbps</a:t>
                      </a:r>
                      <a:endParaRPr kumimoji="1" lang="en-US" altLang="ko-KR" sz="12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153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Bold" panose="020B0600000101010101" pitchFamily="50" charset="-127"/>
                        <a:ea typeface="LG스마트체 Bold" panose="020B0600000101010101" pitchFamily="50" charset="-127"/>
                      </a:endParaRPr>
                    </a:p>
                  </a:txBody>
                  <a:tcPr marL="18000" marR="18000" marT="0" marB="0" anchor="ctr" horzOverflow="overflow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요금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(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VAT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별도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)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25,000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원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35,000</a:t>
                      </a: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원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49,000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원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90,000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원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96626"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Bold" panose="020B0600000101010101" pitchFamily="50" charset="-127"/>
                          <a:ea typeface="LG스마트체 Bold" panose="020B0600000101010101" pitchFamily="50" charset="-127"/>
                        </a:rPr>
                        <a:t>부가</a:t>
                      </a:r>
                      <a:endParaRPr kumimoji="1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Bold" panose="020B0600000101010101" pitchFamily="50" charset="-127"/>
                        <a:ea typeface="LG스마트체 Bold" panose="020B0600000101010101" pitchFamily="50" charset="-127"/>
                      </a:endParaRPr>
                    </a:p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Bold" panose="020B0600000101010101" pitchFamily="50" charset="-127"/>
                          <a:ea typeface="LG스마트체 Bold" panose="020B0600000101010101" pitchFamily="50" charset="-127"/>
                        </a:rPr>
                        <a:t>서비스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Bold" panose="020B0600000101010101" pitchFamily="50" charset="-127"/>
                        <a:ea typeface="LG스마트체 Bold" panose="020B0600000101010101" pitchFamily="50" charset="-127"/>
                      </a:endParaRPr>
                    </a:p>
                  </a:txBody>
                  <a:tcPr marL="18000" marR="18000" marT="0" marB="0" anchor="ctr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고정</a:t>
                      </a:r>
                      <a: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IP</a:t>
                      </a:r>
                      <a:br>
                        <a:rPr kumimoji="1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</a:b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(11,000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원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/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회선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)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●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●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●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●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626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Bold" panose="020B0600000101010101" pitchFamily="50" charset="-127"/>
                        <a:ea typeface="LG스마트체 Bold" panose="020B0600000101010101" pitchFamily="50" charset="-127"/>
                      </a:endParaRPr>
                    </a:p>
                  </a:txBody>
                  <a:tcPr marL="18000" marR="18000" marT="0" marB="0" anchor="ctr" horzOverflow="overflow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VPN</a:t>
                      </a:r>
                    </a:p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(11,000</a:t>
                      </a:r>
                      <a:r>
                        <a:rPr kumimoji="1" lang="ko-KR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원</a:t>
                      </a:r>
                      <a:r>
                        <a:rPr kumimoji="1" lang="en-US" altLang="ko-KR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/</a:t>
                      </a:r>
                      <a:r>
                        <a:rPr kumimoji="1" lang="ko-KR" altLang="en-US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회선</a:t>
                      </a:r>
                      <a:r>
                        <a:rPr kumimoji="1" lang="en-US" altLang="ko-KR" sz="11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)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</a:txBody>
                  <a:tcPr marL="18000" marR="18000" marT="0" marB="0" anchor="ctr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●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●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●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" name="직사각형 33"/>
          <p:cNvSpPr/>
          <p:nvPr/>
        </p:nvSpPr>
        <p:spPr>
          <a:xfrm>
            <a:off x="2205266" y="1901628"/>
            <a:ext cx="1818094" cy="909588"/>
          </a:xfrm>
          <a:prstGeom prst="rect">
            <a:avLst/>
          </a:prstGeom>
          <a:ln w="28575">
            <a:solidFill>
              <a:srgbClr val="EC008C"/>
            </a:solidFill>
          </a:ln>
        </p:spPr>
        <p:txBody>
          <a:bodyPr wrap="none" anchor="ctr">
            <a:noAutofit/>
          </a:bodyPr>
          <a:lstStyle/>
          <a:p>
            <a:pPr algn="ctr" defTabSz="872722"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sz="2000" b="0" dirty="0">
              <a:solidFill>
                <a:srgbClr val="EC008C"/>
              </a:solidFill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4023360" y="1901628"/>
            <a:ext cx="1818094" cy="909588"/>
          </a:xfrm>
          <a:prstGeom prst="rect">
            <a:avLst/>
          </a:prstGeom>
          <a:ln w="28575">
            <a:solidFill>
              <a:srgbClr val="EC008C"/>
            </a:solidFill>
          </a:ln>
        </p:spPr>
        <p:txBody>
          <a:bodyPr wrap="none" anchor="ctr">
            <a:noAutofit/>
          </a:bodyPr>
          <a:lstStyle/>
          <a:p>
            <a:pPr algn="ctr" defTabSz="872722"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sz="2000" b="0" dirty="0">
              <a:solidFill>
                <a:srgbClr val="EC008C"/>
              </a:solidFill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841454" y="1901628"/>
            <a:ext cx="1818094" cy="909588"/>
          </a:xfrm>
          <a:prstGeom prst="rect">
            <a:avLst/>
          </a:prstGeom>
          <a:ln w="28575">
            <a:solidFill>
              <a:srgbClr val="EC008C"/>
            </a:solidFill>
          </a:ln>
        </p:spPr>
        <p:txBody>
          <a:bodyPr wrap="none" anchor="ctr">
            <a:noAutofit/>
          </a:bodyPr>
          <a:lstStyle/>
          <a:p>
            <a:pPr algn="ctr" defTabSz="872722"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sz="2000" b="0" dirty="0">
              <a:solidFill>
                <a:srgbClr val="EC008C"/>
              </a:solidFill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7659548" y="1901628"/>
            <a:ext cx="1818094" cy="909588"/>
          </a:xfrm>
          <a:prstGeom prst="rect">
            <a:avLst/>
          </a:prstGeom>
          <a:ln w="28575">
            <a:solidFill>
              <a:srgbClr val="EC008C"/>
            </a:solidFill>
          </a:ln>
        </p:spPr>
        <p:txBody>
          <a:bodyPr wrap="none" anchor="ctr">
            <a:noAutofit/>
          </a:bodyPr>
          <a:lstStyle/>
          <a:p>
            <a:pPr algn="ctr" defTabSz="872722"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sz="2000" b="0" dirty="0">
              <a:solidFill>
                <a:srgbClr val="EC008C"/>
              </a:solidFill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416496" y="2825910"/>
            <a:ext cx="9061146" cy="747106"/>
          </a:xfrm>
          <a:prstGeom prst="rect">
            <a:avLst/>
          </a:prstGeom>
          <a:ln w="28575">
            <a:solidFill>
              <a:srgbClr val="EC008C"/>
            </a:solidFill>
          </a:ln>
        </p:spPr>
        <p:txBody>
          <a:bodyPr wrap="none" anchor="ctr">
            <a:noAutofit/>
          </a:bodyPr>
          <a:lstStyle/>
          <a:p>
            <a:pPr algn="ctr" defTabSz="872722"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sz="2000" b="0" dirty="0">
              <a:solidFill>
                <a:srgbClr val="EC008C"/>
              </a:solidFill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</p:txBody>
      </p:sp>
      <p:sp>
        <p:nvSpPr>
          <p:cNvPr id="40" name="내용 개체 틀 2"/>
          <p:cNvSpPr txBox="1">
            <a:spLocks/>
          </p:cNvSpPr>
          <p:nvPr/>
        </p:nvSpPr>
        <p:spPr bwMode="auto">
          <a:xfrm>
            <a:off x="283366" y="908720"/>
            <a:ext cx="9360000" cy="270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  <a:defRPr kumimoji="1" sz="14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355600" indent="-176213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-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2pPr>
            <a:lvl3pPr marL="533400" indent="-176213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·"/>
              <a:defRPr kumimoji="1" sz="1400">
                <a:solidFill>
                  <a:schemeClr val="tx1"/>
                </a:solidFill>
                <a:latin typeface="+mn-lt"/>
                <a:ea typeface="+mn-ea"/>
              </a:defRPr>
            </a:lvl3pPr>
            <a:lvl4pPr marL="723900" indent="-188913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·"/>
              <a:defRPr kumimoji="1" sz="1400">
                <a:solidFill>
                  <a:schemeClr val="tx1"/>
                </a:solidFill>
                <a:latin typeface="+mn-lt"/>
                <a:ea typeface="-윤고딕130" pitchFamily="18" charset="-127"/>
                <a:cs typeface="-윤고딕130"/>
              </a:defRPr>
            </a:lvl4pPr>
            <a:lvl5pPr marL="901700" indent="-176213" algn="l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+mn-lt"/>
                <a:ea typeface="-윤고딕130" pitchFamily="18" charset="-127"/>
                <a:cs typeface="-윤고딕130"/>
              </a:defRPr>
            </a:lvl5pPr>
            <a:lvl6pPr marL="1358900" indent="-176213"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+mn-lt"/>
                <a:ea typeface="-윤고딕130" pitchFamily="18" charset="-127"/>
              </a:defRPr>
            </a:lvl6pPr>
            <a:lvl7pPr marL="1816100" indent="-176213"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+mn-lt"/>
                <a:ea typeface="-윤고딕130" pitchFamily="18" charset="-127"/>
              </a:defRPr>
            </a:lvl7pPr>
            <a:lvl8pPr marL="2273300" indent="-176213"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+mn-lt"/>
                <a:ea typeface="-윤고딕130" pitchFamily="18" charset="-127"/>
              </a:defRPr>
            </a:lvl8pPr>
            <a:lvl9pPr marL="2730500" indent="-176213"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+mn-lt"/>
                <a:ea typeface="-윤고딕130" pitchFamily="18" charset="-127"/>
              </a:defRPr>
            </a:lvl9pPr>
          </a:lstStyle>
          <a:p>
            <a:pPr marL="285750" lvl="0" indent="-285750" latinLnBrk="0">
              <a:buFont typeface="맑은 고딕" panose="020B0503020000020004" pitchFamily="50" charset="-127"/>
              <a:buChar char="▶"/>
              <a:defRPr/>
            </a:pPr>
            <a:r>
              <a:rPr kumimoji="0" lang="ko-KR" altLang="en-US" sz="1600" kern="0" dirty="0"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추가 </a:t>
            </a:r>
            <a:r>
              <a:rPr kumimoji="0" lang="ko-KR" altLang="en-US" sz="1600" kern="0" dirty="0" err="1"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과금</a:t>
            </a:r>
            <a:r>
              <a:rPr kumimoji="0" lang="ko-KR" altLang="en-US" sz="1600" kern="0" dirty="0"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 없는 정액 </a:t>
            </a:r>
            <a:r>
              <a:rPr kumimoji="0" lang="ko-KR" altLang="en-US" sz="1600" kern="0" dirty="0" smtClean="0"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요금제</a:t>
            </a:r>
            <a:endParaRPr kumimoji="0" lang="ko-KR" altLang="en-US" sz="1600" kern="0" dirty="0">
              <a:latin typeface="LG스마트체 Bold" panose="020B0600000101010101" pitchFamily="50" charset="-127"/>
              <a:ea typeface="LG스마트체 Bold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94340" y="188913"/>
            <a:ext cx="1625600" cy="452219"/>
          </a:xfrm>
          <a:prstGeom prst="rect">
            <a:avLst/>
          </a:prstGeom>
          <a:solidFill>
            <a:srgbClr val="EC008C"/>
          </a:solidFill>
          <a:ln w="28575">
            <a:solidFill>
              <a:srgbClr val="EC00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상품 소개</a:t>
            </a:r>
            <a:endParaRPr lang="en-US" altLang="ko-KR" sz="2000" dirty="0" smtClean="0"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819940" y="188913"/>
            <a:ext cx="1692900" cy="452217"/>
          </a:xfrm>
          <a:prstGeom prst="rect">
            <a:avLst/>
          </a:prstGeom>
          <a:ln w="28575">
            <a:solidFill>
              <a:srgbClr val="EC008C"/>
            </a:solidFill>
          </a:ln>
        </p:spPr>
        <p:txBody>
          <a:bodyPr wrap="none" anchor="ctr">
            <a:noAutofit/>
          </a:bodyPr>
          <a:lstStyle/>
          <a:p>
            <a:pPr algn="ctr"/>
            <a:r>
              <a:rPr lang="ko-KR" altLang="en-US" sz="2000" smtClean="0">
                <a:solidFill>
                  <a:srgbClr val="EC008C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요금 체계</a:t>
            </a:r>
            <a:endParaRPr lang="ko-KR" altLang="en-US" sz="2000" dirty="0">
              <a:solidFill>
                <a:srgbClr val="EC008C"/>
              </a:solidFill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344488" y="5661248"/>
            <a:ext cx="913315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1)  </a:t>
            </a:r>
            <a:r>
              <a:rPr kumimoji="1" lang="ko-KR" altLang="en-US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일 단위로 데이터 </a:t>
            </a:r>
            <a:r>
              <a:rPr kumimoji="1" lang="ko-KR" altLang="en-US" sz="1100" b="1" dirty="0" err="1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제공량에</a:t>
            </a:r>
            <a:r>
              <a:rPr kumimoji="1" lang="ko-KR" altLang="en-US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 따라 제공속도가 제어됩니다</a:t>
            </a:r>
            <a: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2)  </a:t>
            </a:r>
            <a:r>
              <a:rPr kumimoji="1" lang="en-US" altLang="ko-KR" sz="1100" b="1" dirty="0" smtClean="0">
                <a:solidFill>
                  <a:srgbClr val="EC008C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400Kbps</a:t>
            </a:r>
            <a: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 : </a:t>
            </a:r>
            <a:r>
              <a:rPr kumimoji="1" lang="ko-KR" altLang="en-US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단순 웹 서핑</a:t>
            </a:r>
            <a: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, </a:t>
            </a:r>
            <a:r>
              <a:rPr kumimoji="1" lang="ko-KR" altLang="en-US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뉴스기사</a:t>
            </a:r>
            <a: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, </a:t>
            </a:r>
            <a:r>
              <a:rPr kumimoji="1" lang="ko-KR" altLang="en-US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메일업무 보는 데는 문제 없으나</a:t>
            </a:r>
            <a: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, </a:t>
            </a:r>
            <a:r>
              <a:rPr kumimoji="1" lang="ko-KR" altLang="en-US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이미지</a:t>
            </a:r>
            <a: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/</a:t>
            </a:r>
            <a:r>
              <a:rPr kumimoji="1" lang="ko-KR" altLang="en-US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영상이 많은 웹 서핑은 다소 느린 속도 입니다</a:t>
            </a:r>
            <a: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.</a:t>
            </a:r>
            <a:b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</a:br>
            <a: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                       </a:t>
            </a:r>
            <a:r>
              <a:rPr kumimoji="1" lang="ko-KR" altLang="en-US" sz="1100" b="1" dirty="0" err="1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네이버</a:t>
            </a:r>
            <a:r>
              <a:rPr kumimoji="1" lang="ko-KR" altLang="en-US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 메인 화면</a:t>
            </a:r>
            <a: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(</a:t>
            </a:r>
            <a:r>
              <a:rPr kumimoji="1" lang="ko-KR" altLang="en-US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이미지</a:t>
            </a:r>
            <a: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, </a:t>
            </a:r>
            <a:r>
              <a:rPr kumimoji="1" lang="ko-KR" altLang="en-US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영상포함</a:t>
            </a:r>
            <a: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)</a:t>
            </a:r>
            <a:r>
              <a:rPr kumimoji="1" lang="ko-KR" altLang="en-US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 띄우는데  </a:t>
            </a:r>
            <a: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6</a:t>
            </a:r>
            <a:r>
              <a:rPr kumimoji="1" lang="ko-KR" altLang="en-US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초</a:t>
            </a:r>
            <a: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, </a:t>
            </a:r>
            <a:r>
              <a:rPr kumimoji="1" lang="ko-KR" altLang="en-US" sz="1100" b="1" dirty="0" err="1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벅스</a:t>
            </a:r>
            <a: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/</a:t>
            </a:r>
            <a:r>
              <a:rPr kumimoji="1" lang="ko-KR" altLang="en-US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멜론 기준 한 곡 다운받는데 약 </a:t>
            </a:r>
            <a: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1</a:t>
            </a:r>
            <a:r>
              <a:rPr kumimoji="1" lang="ko-KR" altLang="en-US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분 소요</a:t>
            </a:r>
            <a:endParaRPr kumimoji="1" lang="en-US" altLang="ko-KR" sz="1100" b="1" dirty="0" smtClean="0">
              <a:solidFill>
                <a:schemeClr val="accent4">
                  <a:lumMod val="50000"/>
                </a:schemeClr>
              </a:solidFill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3)</a:t>
            </a:r>
            <a:r>
              <a:rPr kumimoji="1" lang="ko-KR" altLang="en-US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 </a:t>
            </a:r>
            <a:r>
              <a:rPr kumimoji="1" lang="ko-KR" altLang="en-US" sz="1100" b="1" dirty="0" smtClean="0">
                <a:solidFill>
                  <a:srgbClr val="EC008C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 </a:t>
            </a:r>
            <a:r>
              <a:rPr kumimoji="1" lang="en-US" altLang="ko-KR" sz="1100" b="1" dirty="0" smtClean="0">
                <a:solidFill>
                  <a:srgbClr val="EC008C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4Mbps </a:t>
            </a:r>
            <a: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: </a:t>
            </a:r>
            <a:r>
              <a:rPr kumimoji="1" lang="ko-KR" altLang="en-US" sz="1100" b="1" dirty="0" err="1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유튜브</a:t>
            </a:r>
            <a:r>
              <a:rPr kumimoji="1" lang="ko-KR" altLang="en-US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 </a:t>
            </a:r>
            <a: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720p(HD</a:t>
            </a:r>
            <a:r>
              <a:rPr kumimoji="1" lang="ko-KR" altLang="en-US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화질</a:t>
            </a:r>
            <a: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) </a:t>
            </a:r>
            <a:r>
              <a:rPr kumimoji="1" lang="ko-KR" altLang="en-US" sz="1100" b="1" dirty="0" err="1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버퍼링</a:t>
            </a:r>
            <a:r>
              <a:rPr kumimoji="1" lang="ko-KR" altLang="en-US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 현상 없이 확인 가능한 속도로  </a:t>
            </a:r>
            <a:r>
              <a:rPr kumimoji="1" lang="ko-KR" altLang="en-US" sz="1100" b="1" dirty="0" err="1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이메일</a:t>
            </a:r>
            <a:r>
              <a:rPr kumimoji="1" lang="ko-KR" altLang="en-US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 수신 등 업무 보는데 문제 없습니다</a:t>
            </a:r>
            <a:r>
              <a:rPr kumimoji="1" lang="en-US" altLang="ko-KR" sz="1100" b="1" dirty="0" smtClean="0">
                <a:solidFill>
                  <a:schemeClr val="accent4">
                    <a:lumMod val="50000"/>
                  </a:schemeClr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. </a:t>
            </a:r>
            <a:endParaRPr kumimoji="1" lang="en-US" altLang="ko-KR" sz="1100" b="1" dirty="0" smtClean="0">
              <a:solidFill>
                <a:prstClr val="black"/>
              </a:solidFill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317225" y="3820717"/>
            <a:ext cx="5139831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 anchorCtr="0">
            <a:spAutoFit/>
          </a:bodyPr>
          <a:lstStyle/>
          <a:p>
            <a:pPr fontAlgn="base">
              <a:lnSpc>
                <a:spcPct val="150000"/>
              </a:lnSpc>
              <a:spcBef>
                <a:spcPts val="1200"/>
              </a:spcBef>
              <a:spcAft>
                <a:spcPct val="0"/>
              </a:spcAft>
            </a:pPr>
            <a:r>
              <a:rPr lang="en-US" altLang="ko-KR" sz="1400" dirty="0" smtClean="0">
                <a:solidFill>
                  <a:srgbClr val="000000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  <a:sym typeface="Wingdings" pitchFamily="2" charset="2"/>
              </a:rPr>
              <a:t>※ </a:t>
            </a:r>
            <a:r>
              <a:rPr lang="ko-KR" altLang="en-US" sz="1400" dirty="0" err="1" smtClean="0">
                <a:solidFill>
                  <a:srgbClr val="000000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  <a:sym typeface="Wingdings" pitchFamily="2" charset="2"/>
              </a:rPr>
              <a:t>모바일오피스넷</a:t>
            </a:r>
            <a:r>
              <a:rPr lang="ko-KR" altLang="en-US" sz="1400" dirty="0" smtClean="0">
                <a:solidFill>
                  <a:srgbClr val="000000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  <a:sym typeface="Wingdings" pitchFamily="2" charset="2"/>
              </a:rPr>
              <a:t> </a:t>
            </a:r>
            <a:r>
              <a:rPr lang="en-US" altLang="ko-KR" sz="1400" dirty="0" smtClean="0">
                <a:solidFill>
                  <a:srgbClr val="0000FF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  <a:sym typeface="Wingdings" pitchFamily="2" charset="2"/>
              </a:rPr>
              <a:t>3</a:t>
            </a:r>
            <a:r>
              <a:rPr lang="ko-KR" altLang="en-US" sz="1400" dirty="0" smtClean="0">
                <a:solidFill>
                  <a:srgbClr val="0000FF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  <a:sym typeface="Wingdings" pitchFamily="2" charset="2"/>
              </a:rPr>
              <a:t>년 약정할인</a:t>
            </a:r>
            <a:r>
              <a:rPr lang="ko-KR" altLang="en-US" sz="1400" dirty="0" smtClean="0">
                <a:solidFill>
                  <a:srgbClr val="000000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  <a:sym typeface="Wingdings" pitchFamily="2" charset="2"/>
              </a:rPr>
              <a:t> 프로모션 </a:t>
            </a:r>
            <a:r>
              <a:rPr lang="en-US" altLang="ko-KR" sz="1400" dirty="0" smtClean="0">
                <a:solidFill>
                  <a:srgbClr val="000000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  <a:sym typeface="Wingdings" pitchFamily="2" charset="2"/>
              </a:rPr>
              <a:t>– </a:t>
            </a:r>
            <a:r>
              <a:rPr lang="en-US" altLang="ko-KR" sz="1400" dirty="0" smtClean="0">
                <a:solidFill>
                  <a:srgbClr val="0000FF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  <a:sym typeface="Wingdings" pitchFamily="2" charset="2"/>
              </a:rPr>
              <a:t>’19</a:t>
            </a:r>
            <a:r>
              <a:rPr lang="ko-KR" altLang="en-US" sz="1400" dirty="0" smtClean="0">
                <a:solidFill>
                  <a:srgbClr val="0000FF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  <a:sym typeface="Wingdings" pitchFamily="2" charset="2"/>
              </a:rPr>
              <a:t>년 </a:t>
            </a:r>
            <a:r>
              <a:rPr lang="en-US" altLang="ko-KR" sz="1400" dirty="0">
                <a:solidFill>
                  <a:srgbClr val="0000FF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  <a:sym typeface="Wingdings" pitchFamily="2" charset="2"/>
              </a:rPr>
              <a:t>6</a:t>
            </a:r>
            <a:r>
              <a:rPr lang="ko-KR" altLang="en-US" sz="1400" dirty="0" smtClean="0">
                <a:solidFill>
                  <a:srgbClr val="0000FF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  <a:sym typeface="Wingdings" pitchFamily="2" charset="2"/>
              </a:rPr>
              <a:t>월 </a:t>
            </a:r>
            <a:r>
              <a:rPr lang="en-US" altLang="ko-KR" sz="1400" dirty="0" smtClean="0">
                <a:solidFill>
                  <a:srgbClr val="0000FF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  <a:sym typeface="Wingdings" pitchFamily="2" charset="2"/>
              </a:rPr>
              <a:t>~ 8</a:t>
            </a:r>
            <a:r>
              <a:rPr lang="ko-KR" altLang="en-US" sz="1400" dirty="0" smtClean="0">
                <a:solidFill>
                  <a:srgbClr val="0000FF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  <a:sym typeface="Wingdings" pitchFamily="2" charset="2"/>
              </a:rPr>
              <a:t>월</a:t>
            </a:r>
            <a:endParaRPr kumimoji="1" lang="en-US" altLang="ko-KR" sz="1200" dirty="0" smtClean="0">
              <a:solidFill>
                <a:srgbClr val="0000FF"/>
              </a:solidFill>
              <a:latin typeface="LG스마트체 Bold" panose="020B0600000101010101" pitchFamily="50" charset="-127"/>
              <a:ea typeface="LG스마트체 Bold" panose="020B0600000101010101" pitchFamily="50" charset="-127"/>
              <a:sym typeface="Wingdings" pitchFamily="2" charset="2"/>
            </a:endParaRPr>
          </a:p>
        </p:txBody>
      </p:sp>
      <p:graphicFrame>
        <p:nvGraphicFramePr>
          <p:cNvPr id="2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315715"/>
              </p:ext>
            </p:extLst>
          </p:nvPr>
        </p:nvGraphicFramePr>
        <p:xfrm>
          <a:off x="416496" y="4326265"/>
          <a:ext cx="7416825" cy="1190967"/>
        </p:xfrm>
        <a:graphic>
          <a:graphicData uri="http://schemas.openxmlformats.org/drawingml/2006/table">
            <a:tbl>
              <a:tblPr/>
              <a:tblGrid>
                <a:gridCol w="1872208"/>
                <a:gridCol w="1084283"/>
                <a:gridCol w="1486778"/>
                <a:gridCol w="1486778"/>
                <a:gridCol w="1486778"/>
              </a:tblGrid>
              <a:tr h="37787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구분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IoT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 LTE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Bold" panose="020B0600000101010101" pitchFamily="50" charset="-127"/>
                          <a:ea typeface="LG스마트체 Bold" panose="020B0600000101010101" pitchFamily="50" charset="-127"/>
                        </a:rPr>
                        <a:t>MOF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LG스마트체 Bold" panose="020B0600000101010101" pitchFamily="50" charset="-127"/>
                        <a:ea typeface="LG스마트체 Bold" panose="020B0600000101010101" pitchFamily="50" charset="-127"/>
                      </a:endParaRPr>
                    </a:p>
                  </a:txBody>
                  <a:tcPr marL="18000" marR="18000" marT="0" marB="0" anchor="ctr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IoT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LTE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Bold" panose="020B0600000101010101" pitchFamily="50" charset="-127"/>
                          <a:ea typeface="LG스마트체 Bold" panose="020B0600000101010101" pitchFamily="50" charset="-127"/>
                        </a:rPr>
                        <a:t>MOF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Bold" panose="020B0600000101010101" pitchFamily="50" charset="-127"/>
                          <a:ea typeface="LG스마트체 Bold" panose="020B0600000101010101" pitchFamily="50" charset="-127"/>
                        </a:rPr>
                        <a:t>385</a:t>
                      </a:r>
                    </a:p>
                  </a:txBody>
                  <a:tcPr marL="18000" marR="18000" marT="0" marB="0" anchor="ctr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IoT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 LTE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Bold" panose="020B0600000101010101" pitchFamily="50" charset="-127"/>
                          <a:ea typeface="LG스마트체 Bold" panose="020B0600000101010101" pitchFamily="50" charset="-127"/>
                        </a:rPr>
                        <a:t>MOF539</a:t>
                      </a:r>
                    </a:p>
                  </a:txBody>
                  <a:tcPr marL="18000" marR="18000" marT="0" marB="0" anchor="ctr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IoT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 LTE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LG스마트체 Bold" panose="020B0600000101010101" pitchFamily="50" charset="-127"/>
                          <a:ea typeface="LG스마트체 Bold" panose="020B0600000101010101" pitchFamily="50" charset="-127"/>
                        </a:rPr>
                        <a:t>MOF990</a:t>
                      </a:r>
                    </a:p>
                  </a:txBody>
                  <a:tcPr marL="18000" marR="18000" marT="0" marB="0" anchor="ctr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</a:tr>
              <a:tr h="412725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무약정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/2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년약정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 요금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/>
                      </a:r>
                      <a:b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</a:b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(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VAT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별도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)</a:t>
                      </a: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25,000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원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35,000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원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49,000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원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90,000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원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371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3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년약정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 요금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/>
                      </a:r>
                      <a:b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</a:b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(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VAT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별도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)</a:t>
                      </a: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25,000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원</a:t>
                      </a: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C008C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31,500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C008C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원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C008C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(10%)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C008C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C008C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39,200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C008C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원 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C008C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(20%)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C008C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C008C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63,000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C008C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원 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C008C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(30%)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C008C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18000" marR="18000" marT="0" marB="0" anchor="ctr" anchorCtr="1" horzOverflow="overflow">
                    <a:lnL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직사각형 20"/>
          <p:cNvSpPr/>
          <p:nvPr/>
        </p:nvSpPr>
        <p:spPr>
          <a:xfrm>
            <a:off x="3368824" y="5100840"/>
            <a:ext cx="4464496" cy="413385"/>
          </a:xfrm>
          <a:prstGeom prst="rect">
            <a:avLst/>
          </a:prstGeom>
          <a:ln w="28575">
            <a:solidFill>
              <a:srgbClr val="EC008C"/>
            </a:solidFill>
          </a:ln>
        </p:spPr>
        <p:txBody>
          <a:bodyPr wrap="none" anchor="ctr">
            <a:noAutofit/>
          </a:bodyPr>
          <a:lstStyle/>
          <a:p>
            <a:pPr algn="ctr"/>
            <a:endParaRPr lang="ko-KR" altLang="en-US" sz="2000" dirty="0">
              <a:solidFill>
                <a:srgbClr val="EC008C"/>
              </a:solidFill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6464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35" grpId="0" animBg="1"/>
      <p:bldP spid="35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194340" y="188913"/>
            <a:ext cx="1625600" cy="452219"/>
          </a:xfrm>
          <a:prstGeom prst="rect">
            <a:avLst/>
          </a:prstGeom>
          <a:solidFill>
            <a:srgbClr val="EC008C"/>
          </a:solidFill>
          <a:ln w="28575">
            <a:solidFill>
              <a:srgbClr val="EC00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상품 소개</a:t>
            </a:r>
            <a:endParaRPr lang="en-US" altLang="ko-KR" sz="2000" dirty="0" smtClean="0"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819940" y="188913"/>
            <a:ext cx="2177702" cy="452217"/>
          </a:xfrm>
          <a:prstGeom prst="rect">
            <a:avLst/>
          </a:prstGeom>
          <a:ln w="28575">
            <a:solidFill>
              <a:srgbClr val="EC008C"/>
            </a:solidFill>
          </a:ln>
        </p:spPr>
        <p:txBody>
          <a:bodyPr wrap="none" anchor="ctr">
            <a:noAutofit/>
          </a:bodyPr>
          <a:lstStyle/>
          <a:p>
            <a:pPr algn="ctr"/>
            <a:r>
              <a:rPr lang="ko-KR" altLang="en-US" sz="2000" smtClean="0">
                <a:solidFill>
                  <a:srgbClr val="EC008C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제공 가능 </a:t>
            </a:r>
            <a:r>
              <a:rPr lang="ko-KR" altLang="en-US" sz="2000" dirty="0" smtClean="0">
                <a:solidFill>
                  <a:srgbClr val="EC008C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단말</a:t>
            </a:r>
            <a:endParaRPr lang="ko-KR" altLang="en-US" sz="2000" dirty="0">
              <a:solidFill>
                <a:srgbClr val="EC008C"/>
              </a:solidFill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8949"/>
              </p:ext>
            </p:extLst>
          </p:nvPr>
        </p:nvGraphicFramePr>
        <p:xfrm>
          <a:off x="750600" y="923936"/>
          <a:ext cx="7658783" cy="4032448"/>
        </p:xfrm>
        <a:graphic>
          <a:graphicData uri="http://schemas.openxmlformats.org/drawingml/2006/table">
            <a:tbl>
              <a:tblPr/>
              <a:tblGrid>
                <a:gridCol w="962405"/>
                <a:gridCol w="1449487"/>
                <a:gridCol w="1449487"/>
                <a:gridCol w="1898702"/>
                <a:gridCol w="1898702"/>
              </a:tblGrid>
              <a:tr h="490533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구분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제조사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유동</a:t>
                      </a:r>
                      <a:r>
                        <a:rPr lang="en-US" altLang="ko-KR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IP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고정</a:t>
                      </a:r>
                      <a:r>
                        <a:rPr lang="en-US" altLang="ko-KR" sz="1400" b="0" i="0" u="none" strike="noStrike" smtClean="0"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IP</a:t>
                      </a:r>
                      <a:endParaRPr lang="ko-KR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>
                        <a:lumMod val="20000"/>
                        <a:lumOff val="80000"/>
                      </a:srgbClr>
                    </a:solidFill>
                  </a:tcPr>
                </a:tc>
              </a:tr>
              <a:tr h="877619"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일반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씨엔에스링크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  <a:p>
                      <a:pPr algn="ctr" fontAlgn="ctr"/>
                      <a:r>
                        <a:rPr lang="en-US" altLang="ko-K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(CNS-Link)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algn="ctr" fontAlgn="ctr"/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CNR-L300W*</a:t>
                      </a:r>
                    </a:p>
                    <a:p>
                      <a:pPr marL="0" marR="0" lvl="0" indent="0" algn="ctr" defTabSz="914400" rtl="0" eaLnBrk="0" fontAlgn="ctr" latinLnBrk="1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산업용 </a:t>
                      </a:r>
                      <a:r>
                        <a:rPr kumimoji="1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와이파이</a:t>
                      </a:r>
                      <a:r>
                        <a:rPr kumimoji="1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ctr" latinLnBrk="1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CNR-L500W*</a:t>
                      </a:r>
                    </a:p>
                  </a:txBody>
                  <a:tcPr marL="9525" marR="72000" marT="9525" marB="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CNR-L300W(S)*</a:t>
                      </a:r>
                    </a:p>
                    <a:p>
                      <a:pPr marL="0" marR="0" lvl="0" indent="0" algn="ctr" defTabSz="914400" rtl="0" eaLnBrk="0" fontAlgn="ctr" latinLnBrk="1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산업용</a:t>
                      </a:r>
                      <a:r>
                        <a:rPr kumimoji="1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와이파이</a:t>
                      </a:r>
                      <a:r>
                        <a:rPr kumimoji="1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ctr" latinLnBrk="1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  <a:cs typeface="+mn-cs"/>
                        </a:rPr>
                        <a:t>CNR-L500W(S)*</a:t>
                      </a:r>
                    </a:p>
                  </a:txBody>
                  <a:tcPr marL="9525" marR="72000" marT="9525" marB="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36104"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모바일에코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algn="ctr" fontAlgn="ctr"/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ME-I71KL</a:t>
                      </a:r>
                      <a:endParaRPr kumimoji="1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  <a:p>
                      <a:pPr marL="0" marR="0" lvl="0" indent="0" algn="ctr" defTabSz="914400" rtl="0" eaLnBrk="0" fontAlgn="ctr" latinLnBrk="1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NLRM-5000_B*</a:t>
                      </a:r>
                      <a:endParaRPr lang="en-US" altLang="ko-KR" sz="1400" b="0" i="0" u="none" strike="noStrike" dirty="0">
                        <a:solidFill>
                          <a:schemeClr val="tx1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9525" marR="72000" marT="9525" marB="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ME-I71KL(S)</a:t>
                      </a:r>
                      <a:endParaRPr kumimoji="1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  <a:p>
                      <a:pPr marL="0" marR="0" lvl="0" indent="0" algn="ctr" defTabSz="914400" rtl="0" eaLnBrk="0" fontAlgn="ctr" latinLnBrk="1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NLRM-5000_B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LG스마트체 SemiBold" panose="020B0600000101010101" pitchFamily="50" charset="-127"/>
                        </a:rPr>
                        <a:t>(S)*</a:t>
                      </a:r>
                      <a:endParaRPr lang="en-US" altLang="ko-KR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LG스마트체 Regular" panose="020B0600000101010101" pitchFamily="50" charset="-127"/>
                      </a:endParaRPr>
                    </a:p>
                  </a:txBody>
                  <a:tcPr marL="9525" marR="72000" marT="9525" marB="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9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고급형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아이피로드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algn="ctr" fontAlgn="ctr"/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400" b="0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IPR-400</a:t>
                      </a:r>
                      <a:endParaRPr lang="en-US" altLang="ko-KR" sz="1400" b="0" i="0" u="none" strike="noStrike" dirty="0">
                        <a:solidFill>
                          <a:srgbClr val="0000FF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</a:txBody>
                  <a:tcPr marL="9525" marR="72000" marT="9525" marB="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IPR-400(S)</a:t>
                      </a:r>
                    </a:p>
                  </a:txBody>
                  <a:tcPr marL="9525" marR="72000" marT="9525" marB="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4096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algn="ctr" fontAlgn="ctr"/>
                      <a:r>
                        <a:rPr lang="en-US" altLang="ko-K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VPN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algn="ctr" fontAlgn="ctr"/>
                      <a:r>
                        <a:rPr lang="en-US" altLang="ko-K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XN</a:t>
                      </a:r>
                      <a:r>
                        <a:rPr lang="ko-KR" alt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시스템즈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algn="ctr" fontAlgn="ctr"/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Neo-M104a</a:t>
                      </a:r>
                      <a:endParaRPr kumimoji="1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G스마트체 SemiBold" panose="020B0600000101010101" pitchFamily="50" charset="-127"/>
                        <a:ea typeface="LG스마트체 SemiBold" panose="020B0600000101010101" pitchFamily="50" charset="-127"/>
                      </a:endParaRPr>
                    </a:p>
                    <a:p>
                      <a:pPr marL="0" marR="0" lvl="0" indent="0" algn="ctr" defTabSz="914400" rtl="0" eaLnBrk="0" fontAlgn="ctr" latinLnBrk="1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Neobox</a:t>
                      </a:r>
                      <a:r>
                        <a:rPr kumimoji="1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 M106a</a:t>
                      </a:r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9525" marR="72000" marT="9525" marB="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LG스마트체 Regular"/>
                          <a:ea typeface="LG스마트체 Regular"/>
                        </a:defRPr>
                      </a:lvl9pPr>
                    </a:lstStyle>
                    <a:p>
                      <a:pPr marL="0" marR="0" lvl="0" indent="0" algn="ctr" defTabSz="914400" rtl="0" eaLnBrk="0" fontAlgn="ctr" latinLnBrk="1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Neo-M104(S</a:t>
                      </a:r>
                      <a:r>
                        <a:rPr kumimoji="1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ctr" latinLnBrk="1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Neobox</a:t>
                      </a:r>
                      <a:r>
                        <a:rPr kumimoji="1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 M106a(S)</a:t>
                      </a:r>
                      <a:endParaRPr lang="en-US" altLang="ko-K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LG스마트체 Regular" panose="020B0600000101010101" pitchFamily="50" charset="-127"/>
                        <a:ea typeface="LG스마트체 Regular" panose="020B0600000101010101" pitchFamily="50" charset="-127"/>
                      </a:endParaRPr>
                    </a:p>
                  </a:txBody>
                  <a:tcPr marL="9525" marR="72000" marT="9525" marB="0" anchor="ctr">
                    <a:lnL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" name="그림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038" y="1556792"/>
            <a:ext cx="707232" cy="648072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643" y="4241227"/>
            <a:ext cx="1115482" cy="565177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0832" y="2348880"/>
            <a:ext cx="911302" cy="847939"/>
          </a:xfrm>
          <a:prstGeom prst="rect">
            <a:avLst/>
          </a:prstGeom>
        </p:spPr>
      </p:pic>
      <p:sp>
        <p:nvSpPr>
          <p:cNvPr id="16" name="Rectangle 14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704528" y="4991068"/>
            <a:ext cx="4392488" cy="31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36000" rIns="90000" bIns="36000">
            <a:spAutoFit/>
          </a:bodyPr>
          <a:lstStyle/>
          <a:p>
            <a:pPr defTabSz="955675" fontAlgn="auto" latinLnBrk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300" b="0" dirty="0" smtClean="0">
                <a:solidFill>
                  <a:prstClr val="black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* Wi-Fi </a:t>
            </a:r>
            <a:r>
              <a:rPr kumimoji="0" lang="ko-KR" altLang="en-US" sz="1300" b="0" dirty="0" smtClean="0">
                <a:solidFill>
                  <a:prstClr val="black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기능 가능 단말</a:t>
            </a:r>
            <a:endParaRPr kumimoji="0" lang="en-US" altLang="ko-KR" sz="1300" b="0" kern="0" dirty="0">
              <a:solidFill>
                <a:prstClr val="black"/>
              </a:solidFill>
              <a:latin typeface="LG스마트체 Light" panose="020B0600000101010101" pitchFamily="50" charset="-127"/>
              <a:ea typeface="LG스마트체 Light" panose="020B0600000101010101" pitchFamily="50" charset="-127"/>
              <a:sym typeface="Wingdings" panose="05000000000000000000" pitchFamily="2" charset="2"/>
            </a:endParaRPr>
          </a:p>
        </p:txBody>
      </p:sp>
      <p:sp>
        <p:nvSpPr>
          <p:cNvPr id="17" name="Rectangle 1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576705" y="5604456"/>
            <a:ext cx="7560840" cy="63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36000" rIns="90000" bIns="36000">
            <a:spAutoFit/>
          </a:bodyPr>
          <a:lstStyle/>
          <a:p>
            <a:pPr defTabSz="955675" fontAlgn="auto" latinLnBrk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400" b="0" dirty="0">
              <a:solidFill>
                <a:prstClr val="black"/>
              </a:solidFill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  <a:p>
            <a:pPr marL="285750" indent="-285750" defTabSz="955675" fontAlgn="auto" latinLnBrk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kumimoji="0" lang="en-US" altLang="ko-KR" sz="1400" b="0" dirty="0" smtClean="0">
                <a:solidFill>
                  <a:prstClr val="black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3</a:t>
            </a:r>
            <a:r>
              <a:rPr kumimoji="0" lang="ko-KR" altLang="en-US" sz="1400" b="0" dirty="0" smtClean="0">
                <a:solidFill>
                  <a:prstClr val="black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년 </a:t>
            </a:r>
            <a:r>
              <a:rPr kumimoji="0" lang="ko-KR" altLang="en-US" sz="1400" b="0" dirty="0" err="1" smtClean="0">
                <a:solidFill>
                  <a:prstClr val="black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약정시</a:t>
            </a:r>
            <a:r>
              <a:rPr kumimoji="0" lang="ko-KR" altLang="en-US" sz="1400" b="0" dirty="0" smtClean="0">
                <a:solidFill>
                  <a:prstClr val="black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 고객에게 무상으로 제공</a:t>
            </a:r>
            <a:r>
              <a:rPr kumimoji="0" lang="en-US" altLang="ko-KR" sz="1400" b="0" dirty="0" smtClean="0">
                <a:solidFill>
                  <a:prstClr val="black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, </a:t>
            </a:r>
            <a:r>
              <a:rPr kumimoji="0" lang="ko-KR" altLang="en-US" sz="1400" b="0" dirty="0" smtClean="0">
                <a:solidFill>
                  <a:prstClr val="black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약정 기간 내 </a:t>
            </a:r>
            <a:r>
              <a:rPr kumimoji="0" lang="ko-KR" altLang="en-US" sz="1400" b="0" dirty="0" err="1" smtClean="0">
                <a:solidFill>
                  <a:prstClr val="black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해지시</a:t>
            </a:r>
            <a:r>
              <a:rPr kumimoji="0" lang="ko-KR" altLang="en-US" sz="1400" b="0" dirty="0" smtClean="0">
                <a:solidFill>
                  <a:prstClr val="black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 위약금 청구</a:t>
            </a:r>
            <a:endParaRPr kumimoji="0" lang="en-US" altLang="ko-KR" sz="1400" b="0" kern="0" dirty="0" smtClean="0">
              <a:solidFill>
                <a:prstClr val="black"/>
              </a:solidFill>
              <a:latin typeface="LG스마트체 Light" panose="020B0600000101010101" pitchFamily="50" charset="-127"/>
              <a:ea typeface="LG스마트체 Light" panose="020B0600000101010101" pitchFamily="50" charset="-127"/>
              <a:sym typeface="Wingdings" panose="05000000000000000000" pitchFamily="2" charset="2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25" t="11362" r="49579" b="14688"/>
          <a:stretch/>
        </p:blipFill>
        <p:spPr bwMode="auto">
          <a:xfrm>
            <a:off x="3512840" y="3258124"/>
            <a:ext cx="668463" cy="81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086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194340" y="188913"/>
            <a:ext cx="1625600" cy="452219"/>
          </a:xfrm>
          <a:prstGeom prst="rect">
            <a:avLst/>
          </a:prstGeom>
          <a:solidFill>
            <a:srgbClr val="EC008C"/>
          </a:solidFill>
          <a:ln w="28575">
            <a:solidFill>
              <a:srgbClr val="EC00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상품 소개</a:t>
            </a:r>
            <a:endParaRPr lang="en-US" altLang="ko-KR" sz="2000" dirty="0" smtClean="0"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819939" y="188913"/>
            <a:ext cx="1733257" cy="452217"/>
          </a:xfrm>
          <a:prstGeom prst="rect">
            <a:avLst/>
          </a:prstGeom>
          <a:ln w="28575">
            <a:solidFill>
              <a:srgbClr val="EC008C"/>
            </a:solidFill>
          </a:ln>
        </p:spPr>
        <p:txBody>
          <a:bodyPr wrap="none" anchor="ctr">
            <a:noAutofit/>
          </a:bodyPr>
          <a:lstStyle/>
          <a:p>
            <a:pPr algn="ctr"/>
            <a:r>
              <a:rPr lang="ko-KR" altLang="en-US" sz="2000" dirty="0" smtClean="0">
                <a:solidFill>
                  <a:srgbClr val="EC008C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상품 구성</a:t>
            </a:r>
            <a:endParaRPr lang="ko-KR" altLang="en-US" sz="2000" dirty="0">
              <a:solidFill>
                <a:srgbClr val="EC008C"/>
              </a:solidFill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</p:txBody>
      </p:sp>
      <p:sp>
        <p:nvSpPr>
          <p:cNvPr id="36" name="TextBox 347"/>
          <p:cNvSpPr txBox="1">
            <a:spLocks noChangeArrowheads="1"/>
          </p:cNvSpPr>
          <p:nvPr/>
        </p:nvSpPr>
        <p:spPr bwMode="auto">
          <a:xfrm>
            <a:off x="488504" y="4725148"/>
            <a:ext cx="11255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400" dirty="0" smtClean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[ VPN</a:t>
            </a:r>
            <a:r>
              <a:rPr kumimoji="1" lang="ko-KR" altLang="en-US" sz="1400" dirty="0" smtClean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 </a:t>
            </a:r>
            <a:r>
              <a:rPr kumimoji="1" lang="en-US" altLang="ko-KR" sz="1400" dirty="0" smtClean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]</a:t>
            </a:r>
            <a:endParaRPr kumimoji="1" lang="en-US" altLang="ko-KR" sz="1400" dirty="0">
              <a:solidFill>
                <a:srgbClr val="EC008C"/>
              </a:solidFill>
              <a:latin typeface="LG스마트체 Bold" panose="020B0600000101010101" pitchFamily="50" charset="-127"/>
              <a:ea typeface="LG스마트체 Bold" panose="020B0600000101010101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1984056" y="1183186"/>
            <a:ext cx="5706853" cy="1304313"/>
            <a:chOff x="1984056" y="1183186"/>
            <a:chExt cx="5706853" cy="1304313"/>
          </a:xfrm>
        </p:grpSpPr>
        <p:grpSp>
          <p:nvGrpSpPr>
            <p:cNvPr id="8" name="그룹 7"/>
            <p:cNvGrpSpPr/>
            <p:nvPr/>
          </p:nvGrpSpPr>
          <p:grpSpPr>
            <a:xfrm>
              <a:off x="1984056" y="1183186"/>
              <a:ext cx="5706853" cy="1304313"/>
              <a:chOff x="5894728" y="5192619"/>
              <a:chExt cx="3231069" cy="739795"/>
            </a:xfrm>
          </p:grpSpPr>
          <p:sp>
            <p:nvSpPr>
              <p:cNvPr id="45" name="Freeform 33"/>
              <p:cNvSpPr>
                <a:spLocks/>
              </p:cNvSpPr>
              <p:nvPr/>
            </p:nvSpPr>
            <p:spPr bwMode="auto">
              <a:xfrm>
                <a:off x="8172036" y="5516494"/>
                <a:ext cx="622078" cy="133362"/>
              </a:xfrm>
              <a:custGeom>
                <a:avLst/>
                <a:gdLst/>
                <a:ahLst/>
                <a:cxnLst>
                  <a:cxn ang="0">
                    <a:pos x="1" y="208"/>
                  </a:cxn>
                  <a:cxn ang="0">
                    <a:pos x="148" y="212"/>
                  </a:cxn>
                  <a:cxn ang="0">
                    <a:pos x="284" y="212"/>
                  </a:cxn>
                  <a:cxn ang="0">
                    <a:pos x="346" y="210"/>
                  </a:cxn>
                  <a:cxn ang="0">
                    <a:pos x="402" y="205"/>
                  </a:cxn>
                  <a:cxn ang="0">
                    <a:pos x="452" y="200"/>
                  </a:cxn>
                  <a:cxn ang="0">
                    <a:pos x="492" y="190"/>
                  </a:cxn>
                  <a:cxn ang="0">
                    <a:pos x="490" y="190"/>
                  </a:cxn>
                  <a:cxn ang="0">
                    <a:pos x="519" y="176"/>
                  </a:cxn>
                  <a:cxn ang="0">
                    <a:pos x="516" y="178"/>
                  </a:cxn>
                  <a:cxn ang="0">
                    <a:pos x="533" y="158"/>
                  </a:cxn>
                  <a:cxn ang="0">
                    <a:pos x="532" y="161"/>
                  </a:cxn>
                  <a:cxn ang="0">
                    <a:pos x="540" y="139"/>
                  </a:cxn>
                  <a:cxn ang="0">
                    <a:pos x="540" y="141"/>
                  </a:cxn>
                  <a:cxn ang="0">
                    <a:pos x="543" y="116"/>
                  </a:cxn>
                  <a:cxn ang="0">
                    <a:pos x="544" y="92"/>
                  </a:cxn>
                  <a:cxn ang="0">
                    <a:pos x="549" y="68"/>
                  </a:cxn>
                  <a:cxn ang="0">
                    <a:pos x="550" y="65"/>
                  </a:cxn>
                  <a:cxn ang="0">
                    <a:pos x="561" y="46"/>
                  </a:cxn>
                  <a:cxn ang="0">
                    <a:pos x="563" y="44"/>
                  </a:cxn>
                  <a:cxn ang="0">
                    <a:pos x="584" y="29"/>
                  </a:cxn>
                  <a:cxn ang="0">
                    <a:pos x="586" y="28"/>
                  </a:cxn>
                  <a:cxn ang="0">
                    <a:pos x="651" y="10"/>
                  </a:cxn>
                  <a:cxn ang="0">
                    <a:pos x="653" y="9"/>
                  </a:cxn>
                  <a:cxn ang="0">
                    <a:pos x="735" y="1"/>
                  </a:cxn>
                  <a:cxn ang="0">
                    <a:pos x="828" y="0"/>
                  </a:cxn>
                  <a:cxn ang="0">
                    <a:pos x="929" y="2"/>
                  </a:cxn>
                  <a:cxn ang="0">
                    <a:pos x="928" y="18"/>
                  </a:cxn>
                  <a:cxn ang="0">
                    <a:pos x="829" y="16"/>
                  </a:cxn>
                  <a:cxn ang="0">
                    <a:pos x="736" y="17"/>
                  </a:cxn>
                  <a:cxn ang="0">
                    <a:pos x="654" y="25"/>
                  </a:cxn>
                  <a:cxn ang="0">
                    <a:pos x="656" y="25"/>
                  </a:cxn>
                  <a:cxn ang="0">
                    <a:pos x="591" y="43"/>
                  </a:cxn>
                  <a:cxn ang="0">
                    <a:pos x="593" y="42"/>
                  </a:cxn>
                  <a:cxn ang="0">
                    <a:pos x="572" y="57"/>
                  </a:cxn>
                  <a:cxn ang="0">
                    <a:pos x="574" y="54"/>
                  </a:cxn>
                  <a:cxn ang="0">
                    <a:pos x="563" y="73"/>
                  </a:cxn>
                  <a:cxn ang="0">
                    <a:pos x="564" y="71"/>
                  </a:cxn>
                  <a:cxn ang="0">
                    <a:pos x="560" y="93"/>
                  </a:cxn>
                  <a:cxn ang="0">
                    <a:pos x="558" y="117"/>
                  </a:cxn>
                  <a:cxn ang="0">
                    <a:pos x="555" y="142"/>
                  </a:cxn>
                  <a:cxn ang="0">
                    <a:pos x="555" y="144"/>
                  </a:cxn>
                  <a:cxn ang="0">
                    <a:pos x="547" y="166"/>
                  </a:cxn>
                  <a:cxn ang="0">
                    <a:pos x="546" y="169"/>
                  </a:cxn>
                  <a:cxn ang="0">
                    <a:pos x="529" y="189"/>
                  </a:cxn>
                  <a:cxn ang="0">
                    <a:pos x="526" y="191"/>
                  </a:cxn>
                  <a:cxn ang="0">
                    <a:pos x="497" y="205"/>
                  </a:cxn>
                  <a:cxn ang="0">
                    <a:pos x="495" y="205"/>
                  </a:cxn>
                  <a:cxn ang="0">
                    <a:pos x="453" y="215"/>
                  </a:cxn>
                  <a:cxn ang="0">
                    <a:pos x="403" y="221"/>
                  </a:cxn>
                  <a:cxn ang="0">
                    <a:pos x="347" y="226"/>
                  </a:cxn>
                  <a:cxn ang="0">
                    <a:pos x="284" y="228"/>
                  </a:cxn>
                  <a:cxn ang="0">
                    <a:pos x="147" y="228"/>
                  </a:cxn>
                  <a:cxn ang="0">
                    <a:pos x="0" y="224"/>
                  </a:cxn>
                  <a:cxn ang="0">
                    <a:pos x="1" y="208"/>
                  </a:cxn>
                </a:cxnLst>
                <a:rect l="0" t="0" r="r" b="b"/>
                <a:pathLst>
                  <a:path w="929" h="228">
                    <a:moveTo>
                      <a:pt x="1" y="208"/>
                    </a:moveTo>
                    <a:lnTo>
                      <a:pt x="148" y="212"/>
                    </a:lnTo>
                    <a:lnTo>
                      <a:pt x="284" y="212"/>
                    </a:lnTo>
                    <a:lnTo>
                      <a:pt x="346" y="210"/>
                    </a:lnTo>
                    <a:lnTo>
                      <a:pt x="402" y="205"/>
                    </a:lnTo>
                    <a:lnTo>
                      <a:pt x="452" y="200"/>
                    </a:lnTo>
                    <a:lnTo>
                      <a:pt x="492" y="190"/>
                    </a:lnTo>
                    <a:lnTo>
                      <a:pt x="490" y="190"/>
                    </a:lnTo>
                    <a:lnTo>
                      <a:pt x="519" y="176"/>
                    </a:lnTo>
                    <a:lnTo>
                      <a:pt x="516" y="178"/>
                    </a:lnTo>
                    <a:lnTo>
                      <a:pt x="533" y="158"/>
                    </a:lnTo>
                    <a:lnTo>
                      <a:pt x="532" y="161"/>
                    </a:lnTo>
                    <a:lnTo>
                      <a:pt x="540" y="139"/>
                    </a:lnTo>
                    <a:lnTo>
                      <a:pt x="540" y="141"/>
                    </a:lnTo>
                    <a:lnTo>
                      <a:pt x="543" y="116"/>
                    </a:lnTo>
                    <a:lnTo>
                      <a:pt x="544" y="92"/>
                    </a:lnTo>
                    <a:lnTo>
                      <a:pt x="549" y="68"/>
                    </a:lnTo>
                    <a:cubicBezTo>
                      <a:pt x="549" y="67"/>
                      <a:pt x="549" y="66"/>
                      <a:pt x="550" y="65"/>
                    </a:cubicBezTo>
                    <a:lnTo>
                      <a:pt x="561" y="46"/>
                    </a:lnTo>
                    <a:cubicBezTo>
                      <a:pt x="561" y="45"/>
                      <a:pt x="562" y="45"/>
                      <a:pt x="563" y="44"/>
                    </a:cubicBezTo>
                    <a:lnTo>
                      <a:pt x="584" y="29"/>
                    </a:lnTo>
                    <a:cubicBezTo>
                      <a:pt x="585" y="28"/>
                      <a:pt x="585" y="28"/>
                      <a:pt x="586" y="28"/>
                    </a:cubicBezTo>
                    <a:lnTo>
                      <a:pt x="651" y="10"/>
                    </a:lnTo>
                    <a:cubicBezTo>
                      <a:pt x="652" y="10"/>
                      <a:pt x="652" y="10"/>
                      <a:pt x="653" y="9"/>
                    </a:cubicBezTo>
                    <a:lnTo>
                      <a:pt x="735" y="1"/>
                    </a:lnTo>
                    <a:lnTo>
                      <a:pt x="828" y="0"/>
                    </a:lnTo>
                    <a:lnTo>
                      <a:pt x="929" y="2"/>
                    </a:lnTo>
                    <a:lnTo>
                      <a:pt x="928" y="18"/>
                    </a:lnTo>
                    <a:lnTo>
                      <a:pt x="829" y="16"/>
                    </a:lnTo>
                    <a:lnTo>
                      <a:pt x="736" y="17"/>
                    </a:lnTo>
                    <a:lnTo>
                      <a:pt x="654" y="25"/>
                    </a:lnTo>
                    <a:lnTo>
                      <a:pt x="656" y="25"/>
                    </a:lnTo>
                    <a:lnTo>
                      <a:pt x="591" y="43"/>
                    </a:lnTo>
                    <a:lnTo>
                      <a:pt x="593" y="42"/>
                    </a:lnTo>
                    <a:lnTo>
                      <a:pt x="572" y="57"/>
                    </a:lnTo>
                    <a:lnTo>
                      <a:pt x="574" y="54"/>
                    </a:lnTo>
                    <a:lnTo>
                      <a:pt x="563" y="73"/>
                    </a:lnTo>
                    <a:lnTo>
                      <a:pt x="564" y="71"/>
                    </a:lnTo>
                    <a:lnTo>
                      <a:pt x="560" y="93"/>
                    </a:lnTo>
                    <a:lnTo>
                      <a:pt x="558" y="117"/>
                    </a:lnTo>
                    <a:lnTo>
                      <a:pt x="555" y="142"/>
                    </a:lnTo>
                    <a:cubicBezTo>
                      <a:pt x="555" y="143"/>
                      <a:pt x="555" y="144"/>
                      <a:pt x="555" y="144"/>
                    </a:cubicBezTo>
                    <a:lnTo>
                      <a:pt x="547" y="166"/>
                    </a:lnTo>
                    <a:cubicBezTo>
                      <a:pt x="547" y="167"/>
                      <a:pt x="546" y="168"/>
                      <a:pt x="546" y="169"/>
                    </a:cubicBezTo>
                    <a:lnTo>
                      <a:pt x="529" y="189"/>
                    </a:lnTo>
                    <a:cubicBezTo>
                      <a:pt x="528" y="190"/>
                      <a:pt x="527" y="190"/>
                      <a:pt x="526" y="191"/>
                    </a:cubicBezTo>
                    <a:lnTo>
                      <a:pt x="497" y="205"/>
                    </a:lnTo>
                    <a:cubicBezTo>
                      <a:pt x="496" y="205"/>
                      <a:pt x="496" y="205"/>
                      <a:pt x="495" y="205"/>
                    </a:cubicBezTo>
                    <a:lnTo>
                      <a:pt x="453" y="215"/>
                    </a:lnTo>
                    <a:lnTo>
                      <a:pt x="403" y="221"/>
                    </a:lnTo>
                    <a:lnTo>
                      <a:pt x="347" y="226"/>
                    </a:lnTo>
                    <a:lnTo>
                      <a:pt x="284" y="228"/>
                    </a:lnTo>
                    <a:lnTo>
                      <a:pt x="147" y="228"/>
                    </a:lnTo>
                    <a:lnTo>
                      <a:pt x="0" y="224"/>
                    </a:lnTo>
                    <a:lnTo>
                      <a:pt x="1" y="208"/>
                    </a:lnTo>
                    <a:close/>
                  </a:path>
                </a:pathLst>
              </a:custGeom>
              <a:solidFill>
                <a:srgbClr val="7F7F7F"/>
              </a:solidFill>
              <a:ln w="0" cap="flat">
                <a:solidFill>
                  <a:srgbClr val="7F7F7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ko-KR" altLang="en-US">
                  <a:solidFill>
                    <a:prstClr val="black"/>
                  </a:solidFill>
                  <a:latin typeface="LG스마트체 Bold" panose="020B0600000101010101" pitchFamily="50" charset="-127"/>
                  <a:ea typeface="LG스마트체 Bold" panose="020B0600000101010101" pitchFamily="50" charset="-127"/>
                </a:endParaRPr>
              </a:p>
            </p:txBody>
          </p:sp>
          <p:pic>
            <p:nvPicPr>
              <p:cNvPr id="46" name="Picture 100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8630409" y="5300665"/>
                <a:ext cx="495388" cy="4201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7" name="Picture 43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6978813" y="5192619"/>
                <a:ext cx="460191" cy="6128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8" name="Rectangle 40"/>
              <p:cNvSpPr>
                <a:spLocks noChangeArrowheads="1"/>
              </p:cNvSpPr>
              <p:nvPr/>
            </p:nvSpPr>
            <p:spPr bwMode="auto">
              <a:xfrm>
                <a:off x="7940683" y="5827673"/>
                <a:ext cx="411133" cy="1047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kumimoji="1" lang="en-US" altLang="ko-KR" sz="1200" dirty="0" smtClean="0">
                    <a:latin typeface="LG스마트체 Bold" panose="020B0600000101010101" pitchFamily="50" charset="-127"/>
                    <a:ea typeface="LG스마트체 Bold" panose="020B0600000101010101" pitchFamily="50" charset="-127"/>
                    <a:cs typeface="굴림" pitchFamily="50" charset="-127"/>
                  </a:rPr>
                  <a:t>LTE</a:t>
                </a:r>
                <a:r>
                  <a:rPr kumimoji="1" lang="ko-KR" altLang="en-US" sz="1200" dirty="0" err="1" smtClean="0">
                    <a:latin typeface="LG스마트체 Bold" panose="020B0600000101010101" pitchFamily="50" charset="-127"/>
                    <a:ea typeface="LG스마트체 Bold" panose="020B0600000101010101" pitchFamily="50" charset="-127"/>
                    <a:cs typeface="굴림" pitchFamily="50" charset="-127"/>
                  </a:rPr>
                  <a:t>라우터</a:t>
                </a:r>
                <a:r>
                  <a:rPr kumimoji="1" lang="ko-KR" altLang="en-US" sz="1200" dirty="0" smtClean="0">
                    <a:latin typeface="LG스마트체 Bold" panose="020B0600000101010101" pitchFamily="50" charset="-127"/>
                    <a:ea typeface="LG스마트체 Bold" panose="020B0600000101010101" pitchFamily="50" charset="-127"/>
                    <a:cs typeface="굴림" pitchFamily="50" charset="-127"/>
                  </a:rPr>
                  <a:t> </a:t>
                </a:r>
                <a:endParaRPr kumimoji="1" lang="ko-KR" altLang="en-US" sz="1200" dirty="0">
                  <a:latin typeface="LG스마트체 Bold" panose="020B0600000101010101" pitchFamily="50" charset="-127"/>
                  <a:ea typeface="LG스마트체 Bold" panose="020B0600000101010101" pitchFamily="50" charset="-127"/>
                  <a:cs typeface="굴림" pitchFamily="50" charset="-127"/>
                </a:endParaRPr>
              </a:p>
            </p:txBody>
          </p:sp>
          <p:grpSp>
            <p:nvGrpSpPr>
              <p:cNvPr id="49" name="그룹 50"/>
              <p:cNvGrpSpPr>
                <a:grpSpLocks/>
              </p:cNvGrpSpPr>
              <p:nvPr/>
            </p:nvGrpSpPr>
            <p:grpSpPr bwMode="auto">
              <a:xfrm>
                <a:off x="5894728" y="5445052"/>
                <a:ext cx="825798" cy="358806"/>
                <a:chOff x="2636934" y="1184441"/>
                <a:chExt cx="1176671" cy="822637"/>
              </a:xfrm>
            </p:grpSpPr>
            <p:sp>
              <p:nvSpPr>
                <p:cNvPr id="54" name="타원 53"/>
                <p:cNvSpPr/>
                <p:nvPr/>
              </p:nvSpPr>
              <p:spPr>
                <a:xfrm>
                  <a:off x="2814472" y="1184441"/>
                  <a:ext cx="821595" cy="822637"/>
                </a:xfrm>
                <a:prstGeom prst="ellips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latinLnBrk="0">
                    <a:defRPr/>
                  </a:pPr>
                  <a:endParaRPr lang="ko-KR" altLang="en-US" b="1" kern="0">
                    <a:solidFill>
                      <a:srgbClr val="FFFFFF"/>
                    </a:solidFill>
                    <a:latin typeface="LG스마트체 Bold" panose="020B0600000101010101" pitchFamily="50" charset="-127"/>
                    <a:ea typeface="LG스마트체 Bold" panose="020B0600000101010101" pitchFamily="50" charset="-127"/>
                  </a:endParaRPr>
                </a:p>
              </p:txBody>
            </p:sp>
            <p:sp>
              <p:nvSpPr>
                <p:cNvPr id="55" name="TextBox 193"/>
                <p:cNvSpPr txBox="1">
                  <a:spLocks noChangeArrowheads="1"/>
                </p:cNvSpPr>
                <p:nvPr/>
              </p:nvSpPr>
              <p:spPr bwMode="auto">
                <a:xfrm>
                  <a:off x="2636934" y="1395642"/>
                  <a:ext cx="1176671" cy="4002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latinLnBrk="0">
                    <a:defRPr/>
                  </a:pPr>
                  <a:r>
                    <a:rPr kumimoji="1" lang="ko-KR" altLang="en-US" sz="1400" kern="0" dirty="0">
                      <a:solidFill>
                        <a:srgbClr val="FFFFFF"/>
                      </a:solidFill>
                      <a:latin typeface="LG스마트체 Bold" panose="020B0600000101010101" pitchFamily="50" charset="-127"/>
                      <a:ea typeface="LG스마트체 Bold" panose="020B0600000101010101" pitchFamily="50" charset="-127"/>
                    </a:rPr>
                    <a:t>기지국</a:t>
                  </a:r>
                  <a:endParaRPr lang="ko-KR" altLang="en-US" sz="1400" kern="0" dirty="0">
                    <a:solidFill>
                      <a:srgbClr val="FFFFFF"/>
                    </a:solidFill>
                    <a:latin typeface="LG스마트체 Bold" panose="020B0600000101010101" pitchFamily="50" charset="-127"/>
                    <a:ea typeface="LG스마트체 Bold" panose="020B0600000101010101" pitchFamily="50" charset="-127"/>
                  </a:endParaRPr>
                </a:p>
              </p:txBody>
            </p:sp>
          </p:grpSp>
          <p:pic>
            <p:nvPicPr>
              <p:cNvPr id="50" name="Picture 61" descr="light"/>
              <p:cNvPicPr>
                <a:picLocks noChangeAspect="1" noChangeArrowheads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rot="4918254">
                <a:off x="7602631" y="5221906"/>
                <a:ext cx="211157" cy="2510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1" name="Picture 61" descr="light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rot="11926997">
                <a:off x="7429912" y="5689546"/>
                <a:ext cx="241918" cy="238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2" name="Picture 61" descr="light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rot="13881110">
                <a:off x="7558033" y="5454114"/>
                <a:ext cx="185754" cy="2819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3" name="Freeform 6"/>
              <p:cNvSpPr>
                <a:spLocks/>
              </p:cNvSpPr>
              <p:nvPr/>
            </p:nvSpPr>
            <p:spPr bwMode="auto">
              <a:xfrm>
                <a:off x="6567734" y="5516498"/>
                <a:ext cx="494751" cy="217506"/>
              </a:xfrm>
              <a:custGeom>
                <a:avLst/>
                <a:gdLst/>
                <a:ahLst/>
                <a:cxnLst>
                  <a:cxn ang="0">
                    <a:pos x="375" y="227"/>
                  </a:cxn>
                  <a:cxn ang="0">
                    <a:pos x="724" y="227"/>
                  </a:cxn>
                  <a:cxn ang="0">
                    <a:pos x="1026" y="220"/>
                  </a:cxn>
                  <a:cxn ang="0">
                    <a:pos x="1257" y="203"/>
                  </a:cxn>
                  <a:cxn ang="0">
                    <a:pos x="1331" y="189"/>
                  </a:cxn>
                  <a:cxn ang="0">
                    <a:pos x="1353" y="179"/>
                  </a:cxn>
                  <a:cxn ang="0">
                    <a:pos x="1370" y="169"/>
                  </a:cxn>
                  <a:cxn ang="0">
                    <a:pos x="1388" y="146"/>
                  </a:cxn>
                  <a:cxn ang="0">
                    <a:pos x="1395" y="122"/>
                  </a:cxn>
                  <a:cxn ang="0">
                    <a:pos x="1400" y="95"/>
                  </a:cxn>
                  <a:cxn ang="0">
                    <a:pos x="1413" y="69"/>
                  </a:cxn>
                  <a:cxn ang="0">
                    <a:pos x="1425" y="57"/>
                  </a:cxn>
                  <a:cxn ang="0">
                    <a:pos x="1443" y="46"/>
                  </a:cxn>
                  <a:cxn ang="0">
                    <a:pos x="1467" y="37"/>
                  </a:cxn>
                  <a:cxn ang="0">
                    <a:pos x="1574" y="19"/>
                  </a:cxn>
                  <a:cxn ang="0">
                    <a:pos x="1765" y="5"/>
                  </a:cxn>
                  <a:cxn ang="0">
                    <a:pos x="1992" y="0"/>
                  </a:cxn>
                  <a:cxn ang="0">
                    <a:pos x="2369" y="2"/>
                  </a:cxn>
                  <a:cxn ang="0">
                    <a:pos x="2114" y="16"/>
                  </a:cxn>
                  <a:cxn ang="0">
                    <a:pos x="1876" y="18"/>
                  </a:cxn>
                  <a:cxn ang="0">
                    <a:pos x="1666" y="26"/>
                  </a:cxn>
                  <a:cxn ang="0">
                    <a:pos x="1501" y="45"/>
                  </a:cxn>
                  <a:cxn ang="0">
                    <a:pos x="1471" y="52"/>
                  </a:cxn>
                  <a:cxn ang="0">
                    <a:pos x="1450" y="60"/>
                  </a:cxn>
                  <a:cxn ang="0">
                    <a:pos x="1435" y="69"/>
                  </a:cxn>
                  <a:cxn ang="0">
                    <a:pos x="1426" y="78"/>
                  </a:cxn>
                  <a:cxn ang="0">
                    <a:pos x="1415" y="100"/>
                  </a:cxn>
                  <a:cxn ang="0">
                    <a:pos x="1402" y="154"/>
                  </a:cxn>
                  <a:cxn ang="0">
                    <a:pos x="1381" y="181"/>
                  </a:cxn>
                  <a:cxn ang="0">
                    <a:pos x="1361" y="193"/>
                  </a:cxn>
                  <a:cxn ang="0">
                    <a:pos x="1336" y="204"/>
                  </a:cxn>
                  <a:cxn ang="0">
                    <a:pos x="1301" y="212"/>
                  </a:cxn>
                  <a:cxn ang="0">
                    <a:pos x="1153" y="229"/>
                  </a:cxn>
                  <a:cxn ang="0">
                    <a:pos x="883" y="241"/>
                  </a:cxn>
                  <a:cxn ang="0">
                    <a:pos x="553" y="244"/>
                  </a:cxn>
                  <a:cxn ang="0">
                    <a:pos x="0" y="239"/>
                  </a:cxn>
                </a:cxnLst>
                <a:rect l="0" t="0" r="r" b="b"/>
                <a:pathLst>
                  <a:path w="2369" h="244">
                    <a:moveTo>
                      <a:pt x="1" y="223"/>
                    </a:moveTo>
                    <a:lnTo>
                      <a:pt x="375" y="227"/>
                    </a:lnTo>
                    <a:lnTo>
                      <a:pt x="554" y="228"/>
                    </a:lnTo>
                    <a:lnTo>
                      <a:pt x="724" y="227"/>
                    </a:lnTo>
                    <a:lnTo>
                      <a:pt x="882" y="225"/>
                    </a:lnTo>
                    <a:lnTo>
                      <a:pt x="1026" y="220"/>
                    </a:lnTo>
                    <a:lnTo>
                      <a:pt x="1152" y="213"/>
                    </a:lnTo>
                    <a:lnTo>
                      <a:pt x="1257" y="203"/>
                    </a:lnTo>
                    <a:lnTo>
                      <a:pt x="1298" y="197"/>
                    </a:lnTo>
                    <a:lnTo>
                      <a:pt x="1331" y="189"/>
                    </a:lnTo>
                    <a:lnTo>
                      <a:pt x="1329" y="189"/>
                    </a:lnTo>
                    <a:lnTo>
                      <a:pt x="1353" y="179"/>
                    </a:lnTo>
                    <a:lnTo>
                      <a:pt x="1352" y="180"/>
                    </a:lnTo>
                    <a:lnTo>
                      <a:pt x="1370" y="169"/>
                    </a:lnTo>
                    <a:lnTo>
                      <a:pt x="1368" y="170"/>
                    </a:lnTo>
                    <a:lnTo>
                      <a:pt x="1388" y="146"/>
                    </a:lnTo>
                    <a:lnTo>
                      <a:pt x="1387" y="149"/>
                    </a:lnTo>
                    <a:lnTo>
                      <a:pt x="1395" y="122"/>
                    </a:lnTo>
                    <a:lnTo>
                      <a:pt x="1400" y="97"/>
                    </a:lnTo>
                    <a:cubicBezTo>
                      <a:pt x="1400" y="96"/>
                      <a:pt x="1400" y="96"/>
                      <a:pt x="1400" y="95"/>
                    </a:cubicBezTo>
                    <a:lnTo>
                      <a:pt x="1411" y="71"/>
                    </a:lnTo>
                    <a:cubicBezTo>
                      <a:pt x="1412" y="70"/>
                      <a:pt x="1412" y="69"/>
                      <a:pt x="1413" y="69"/>
                    </a:cubicBezTo>
                    <a:lnTo>
                      <a:pt x="1424" y="58"/>
                    </a:lnTo>
                    <a:cubicBezTo>
                      <a:pt x="1424" y="57"/>
                      <a:pt x="1425" y="57"/>
                      <a:pt x="1425" y="57"/>
                    </a:cubicBezTo>
                    <a:lnTo>
                      <a:pt x="1441" y="47"/>
                    </a:lnTo>
                    <a:cubicBezTo>
                      <a:pt x="1442" y="46"/>
                      <a:pt x="1442" y="46"/>
                      <a:pt x="1443" y="46"/>
                    </a:cubicBezTo>
                    <a:lnTo>
                      <a:pt x="1466" y="37"/>
                    </a:lnTo>
                    <a:cubicBezTo>
                      <a:pt x="1466" y="37"/>
                      <a:pt x="1466" y="37"/>
                      <a:pt x="1467" y="37"/>
                    </a:cubicBezTo>
                    <a:lnTo>
                      <a:pt x="1498" y="30"/>
                    </a:lnTo>
                    <a:lnTo>
                      <a:pt x="1574" y="19"/>
                    </a:lnTo>
                    <a:lnTo>
                      <a:pt x="1665" y="10"/>
                    </a:lnTo>
                    <a:lnTo>
                      <a:pt x="1765" y="5"/>
                    </a:lnTo>
                    <a:lnTo>
                      <a:pt x="1875" y="2"/>
                    </a:lnTo>
                    <a:lnTo>
                      <a:pt x="1992" y="0"/>
                    </a:lnTo>
                    <a:lnTo>
                      <a:pt x="2114" y="0"/>
                    </a:lnTo>
                    <a:lnTo>
                      <a:pt x="2369" y="2"/>
                    </a:lnTo>
                    <a:lnTo>
                      <a:pt x="2368" y="18"/>
                    </a:lnTo>
                    <a:lnTo>
                      <a:pt x="2114" y="16"/>
                    </a:lnTo>
                    <a:lnTo>
                      <a:pt x="1993" y="16"/>
                    </a:lnTo>
                    <a:lnTo>
                      <a:pt x="1876" y="18"/>
                    </a:lnTo>
                    <a:lnTo>
                      <a:pt x="1766" y="21"/>
                    </a:lnTo>
                    <a:lnTo>
                      <a:pt x="1666" y="26"/>
                    </a:lnTo>
                    <a:lnTo>
                      <a:pt x="1577" y="34"/>
                    </a:lnTo>
                    <a:lnTo>
                      <a:pt x="1501" y="45"/>
                    </a:lnTo>
                    <a:lnTo>
                      <a:pt x="1470" y="52"/>
                    </a:lnTo>
                    <a:lnTo>
                      <a:pt x="1471" y="52"/>
                    </a:lnTo>
                    <a:lnTo>
                      <a:pt x="1448" y="61"/>
                    </a:lnTo>
                    <a:lnTo>
                      <a:pt x="1450" y="60"/>
                    </a:lnTo>
                    <a:lnTo>
                      <a:pt x="1434" y="70"/>
                    </a:lnTo>
                    <a:lnTo>
                      <a:pt x="1435" y="69"/>
                    </a:lnTo>
                    <a:lnTo>
                      <a:pt x="1424" y="80"/>
                    </a:lnTo>
                    <a:lnTo>
                      <a:pt x="1426" y="78"/>
                    </a:lnTo>
                    <a:lnTo>
                      <a:pt x="1415" y="102"/>
                    </a:lnTo>
                    <a:lnTo>
                      <a:pt x="1415" y="100"/>
                    </a:lnTo>
                    <a:lnTo>
                      <a:pt x="1410" y="127"/>
                    </a:lnTo>
                    <a:lnTo>
                      <a:pt x="1402" y="154"/>
                    </a:lnTo>
                    <a:cubicBezTo>
                      <a:pt x="1402" y="155"/>
                      <a:pt x="1401" y="156"/>
                      <a:pt x="1401" y="157"/>
                    </a:cubicBezTo>
                    <a:lnTo>
                      <a:pt x="1381" y="181"/>
                    </a:lnTo>
                    <a:cubicBezTo>
                      <a:pt x="1380" y="181"/>
                      <a:pt x="1379" y="182"/>
                      <a:pt x="1379" y="182"/>
                    </a:cubicBezTo>
                    <a:lnTo>
                      <a:pt x="1361" y="193"/>
                    </a:lnTo>
                    <a:cubicBezTo>
                      <a:pt x="1360" y="194"/>
                      <a:pt x="1360" y="194"/>
                      <a:pt x="1360" y="194"/>
                    </a:cubicBezTo>
                    <a:lnTo>
                      <a:pt x="1336" y="204"/>
                    </a:lnTo>
                    <a:cubicBezTo>
                      <a:pt x="1335" y="204"/>
                      <a:pt x="1335" y="204"/>
                      <a:pt x="1334" y="204"/>
                    </a:cubicBezTo>
                    <a:lnTo>
                      <a:pt x="1301" y="212"/>
                    </a:lnTo>
                    <a:lnTo>
                      <a:pt x="1258" y="219"/>
                    </a:lnTo>
                    <a:lnTo>
                      <a:pt x="1153" y="229"/>
                    </a:lnTo>
                    <a:lnTo>
                      <a:pt x="1027" y="236"/>
                    </a:lnTo>
                    <a:lnTo>
                      <a:pt x="883" y="241"/>
                    </a:lnTo>
                    <a:lnTo>
                      <a:pt x="725" y="243"/>
                    </a:lnTo>
                    <a:lnTo>
                      <a:pt x="553" y="244"/>
                    </a:lnTo>
                    <a:lnTo>
                      <a:pt x="374" y="243"/>
                    </a:lnTo>
                    <a:lnTo>
                      <a:pt x="0" y="239"/>
                    </a:lnTo>
                    <a:lnTo>
                      <a:pt x="1" y="223"/>
                    </a:lnTo>
                    <a:close/>
                  </a:path>
                </a:pathLst>
              </a:custGeom>
              <a:solidFill>
                <a:srgbClr val="7F7F7F"/>
              </a:solidFill>
              <a:ln w="0" cap="flat">
                <a:solidFill>
                  <a:srgbClr val="7F7F7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ko-KR" altLang="en-US">
                  <a:solidFill>
                    <a:prstClr val="black"/>
                  </a:solidFill>
                  <a:latin typeface="LG스마트체 Bold" panose="020B0600000101010101" pitchFamily="50" charset="-127"/>
                  <a:ea typeface="LG스마트체 Bold" panose="020B0600000101010101" pitchFamily="50" charset="-127"/>
                </a:endParaRPr>
              </a:p>
            </p:txBody>
          </p:sp>
        </p:grpSp>
        <p:pic>
          <p:nvPicPr>
            <p:cNvPr id="11" name="그림 1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0320" y="1373676"/>
              <a:ext cx="1072555" cy="887169"/>
            </a:xfrm>
            <a:prstGeom prst="rect">
              <a:avLst/>
            </a:prstGeom>
          </p:spPr>
        </p:pic>
      </p:grpSp>
      <p:sp>
        <p:nvSpPr>
          <p:cNvPr id="12" name="TextBox 347"/>
          <p:cNvSpPr txBox="1">
            <a:spLocks noChangeArrowheads="1"/>
          </p:cNvSpPr>
          <p:nvPr/>
        </p:nvSpPr>
        <p:spPr bwMode="auto">
          <a:xfrm>
            <a:off x="488504" y="1124744"/>
            <a:ext cx="11255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400" dirty="0" smtClean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[ </a:t>
            </a:r>
            <a:r>
              <a:rPr kumimoji="1" lang="ko-KR" altLang="en-US" sz="1400" dirty="0" smtClean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일반 </a:t>
            </a:r>
            <a:r>
              <a:rPr kumimoji="1" lang="en-US" altLang="ko-KR" sz="1400" dirty="0" smtClean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]</a:t>
            </a:r>
            <a:endParaRPr kumimoji="1" lang="en-US" altLang="ko-KR" sz="1400" dirty="0">
              <a:solidFill>
                <a:srgbClr val="EC008C"/>
              </a:solidFill>
              <a:latin typeface="LG스마트체 Bold" panose="020B0600000101010101" pitchFamily="50" charset="-127"/>
              <a:ea typeface="LG스마트체 Bold" panose="020B0600000101010101" pitchFamily="50" charset="-127"/>
            </a:endParaRPr>
          </a:p>
        </p:txBody>
      </p:sp>
      <p:sp>
        <p:nvSpPr>
          <p:cNvPr id="15" name="TextBox 347"/>
          <p:cNvSpPr txBox="1">
            <a:spLocks noChangeArrowheads="1"/>
          </p:cNvSpPr>
          <p:nvPr/>
        </p:nvSpPr>
        <p:spPr bwMode="auto">
          <a:xfrm>
            <a:off x="488504" y="2852936"/>
            <a:ext cx="18333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1400" dirty="0" smtClean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[ </a:t>
            </a:r>
            <a:r>
              <a:rPr kumimoji="1" lang="ko-KR" altLang="en-US" sz="1400" dirty="0" smtClean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고정</a:t>
            </a:r>
            <a:r>
              <a:rPr kumimoji="1" lang="en-US" altLang="ko-KR" sz="1400" dirty="0" smtClean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IP ]</a:t>
            </a:r>
            <a:endParaRPr kumimoji="1" lang="en-US" altLang="ko-KR" sz="1400" dirty="0">
              <a:solidFill>
                <a:srgbClr val="EC008C"/>
              </a:solidFill>
              <a:latin typeface="LG스마트체 Bold" panose="020B0600000101010101" pitchFamily="50" charset="-127"/>
              <a:ea typeface="LG스마트체 Bold" panose="020B0600000101010101" pitchFamily="50" charset="-127"/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1772977" y="4985935"/>
            <a:ext cx="6855186" cy="1377301"/>
            <a:chOff x="1772977" y="4985935"/>
            <a:chExt cx="6855186" cy="1377301"/>
          </a:xfrm>
        </p:grpSpPr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6844963" y="5359678"/>
              <a:ext cx="1098741" cy="233980"/>
            </a:xfrm>
            <a:custGeom>
              <a:avLst/>
              <a:gdLst/>
              <a:ahLst/>
              <a:cxnLst>
                <a:cxn ang="0">
                  <a:pos x="1" y="208"/>
                </a:cxn>
                <a:cxn ang="0">
                  <a:pos x="148" y="212"/>
                </a:cxn>
                <a:cxn ang="0">
                  <a:pos x="284" y="212"/>
                </a:cxn>
                <a:cxn ang="0">
                  <a:pos x="346" y="210"/>
                </a:cxn>
                <a:cxn ang="0">
                  <a:pos x="402" y="205"/>
                </a:cxn>
                <a:cxn ang="0">
                  <a:pos x="452" y="200"/>
                </a:cxn>
                <a:cxn ang="0">
                  <a:pos x="492" y="190"/>
                </a:cxn>
                <a:cxn ang="0">
                  <a:pos x="490" y="190"/>
                </a:cxn>
                <a:cxn ang="0">
                  <a:pos x="519" y="176"/>
                </a:cxn>
                <a:cxn ang="0">
                  <a:pos x="516" y="178"/>
                </a:cxn>
                <a:cxn ang="0">
                  <a:pos x="533" y="158"/>
                </a:cxn>
                <a:cxn ang="0">
                  <a:pos x="532" y="161"/>
                </a:cxn>
                <a:cxn ang="0">
                  <a:pos x="540" y="139"/>
                </a:cxn>
                <a:cxn ang="0">
                  <a:pos x="540" y="141"/>
                </a:cxn>
                <a:cxn ang="0">
                  <a:pos x="543" y="116"/>
                </a:cxn>
                <a:cxn ang="0">
                  <a:pos x="544" y="92"/>
                </a:cxn>
                <a:cxn ang="0">
                  <a:pos x="549" y="68"/>
                </a:cxn>
                <a:cxn ang="0">
                  <a:pos x="550" y="65"/>
                </a:cxn>
                <a:cxn ang="0">
                  <a:pos x="561" y="46"/>
                </a:cxn>
                <a:cxn ang="0">
                  <a:pos x="563" y="44"/>
                </a:cxn>
                <a:cxn ang="0">
                  <a:pos x="584" y="29"/>
                </a:cxn>
                <a:cxn ang="0">
                  <a:pos x="586" y="28"/>
                </a:cxn>
                <a:cxn ang="0">
                  <a:pos x="651" y="10"/>
                </a:cxn>
                <a:cxn ang="0">
                  <a:pos x="653" y="9"/>
                </a:cxn>
                <a:cxn ang="0">
                  <a:pos x="735" y="1"/>
                </a:cxn>
                <a:cxn ang="0">
                  <a:pos x="828" y="0"/>
                </a:cxn>
                <a:cxn ang="0">
                  <a:pos x="929" y="2"/>
                </a:cxn>
                <a:cxn ang="0">
                  <a:pos x="928" y="18"/>
                </a:cxn>
                <a:cxn ang="0">
                  <a:pos x="829" y="16"/>
                </a:cxn>
                <a:cxn ang="0">
                  <a:pos x="736" y="17"/>
                </a:cxn>
                <a:cxn ang="0">
                  <a:pos x="654" y="25"/>
                </a:cxn>
                <a:cxn ang="0">
                  <a:pos x="656" y="25"/>
                </a:cxn>
                <a:cxn ang="0">
                  <a:pos x="591" y="43"/>
                </a:cxn>
                <a:cxn ang="0">
                  <a:pos x="593" y="42"/>
                </a:cxn>
                <a:cxn ang="0">
                  <a:pos x="572" y="57"/>
                </a:cxn>
                <a:cxn ang="0">
                  <a:pos x="574" y="54"/>
                </a:cxn>
                <a:cxn ang="0">
                  <a:pos x="563" y="73"/>
                </a:cxn>
                <a:cxn ang="0">
                  <a:pos x="564" y="71"/>
                </a:cxn>
                <a:cxn ang="0">
                  <a:pos x="560" y="93"/>
                </a:cxn>
                <a:cxn ang="0">
                  <a:pos x="558" y="117"/>
                </a:cxn>
                <a:cxn ang="0">
                  <a:pos x="555" y="142"/>
                </a:cxn>
                <a:cxn ang="0">
                  <a:pos x="555" y="144"/>
                </a:cxn>
                <a:cxn ang="0">
                  <a:pos x="547" y="166"/>
                </a:cxn>
                <a:cxn ang="0">
                  <a:pos x="546" y="169"/>
                </a:cxn>
                <a:cxn ang="0">
                  <a:pos x="529" y="189"/>
                </a:cxn>
                <a:cxn ang="0">
                  <a:pos x="526" y="191"/>
                </a:cxn>
                <a:cxn ang="0">
                  <a:pos x="497" y="205"/>
                </a:cxn>
                <a:cxn ang="0">
                  <a:pos x="495" y="205"/>
                </a:cxn>
                <a:cxn ang="0">
                  <a:pos x="453" y="215"/>
                </a:cxn>
                <a:cxn ang="0">
                  <a:pos x="403" y="221"/>
                </a:cxn>
                <a:cxn ang="0">
                  <a:pos x="347" y="226"/>
                </a:cxn>
                <a:cxn ang="0">
                  <a:pos x="284" y="228"/>
                </a:cxn>
                <a:cxn ang="0">
                  <a:pos x="147" y="228"/>
                </a:cxn>
                <a:cxn ang="0">
                  <a:pos x="0" y="224"/>
                </a:cxn>
                <a:cxn ang="0">
                  <a:pos x="1" y="208"/>
                </a:cxn>
              </a:cxnLst>
              <a:rect l="0" t="0" r="r" b="b"/>
              <a:pathLst>
                <a:path w="929" h="228">
                  <a:moveTo>
                    <a:pt x="1" y="208"/>
                  </a:moveTo>
                  <a:lnTo>
                    <a:pt x="148" y="212"/>
                  </a:lnTo>
                  <a:lnTo>
                    <a:pt x="284" y="212"/>
                  </a:lnTo>
                  <a:lnTo>
                    <a:pt x="346" y="210"/>
                  </a:lnTo>
                  <a:lnTo>
                    <a:pt x="402" y="205"/>
                  </a:lnTo>
                  <a:lnTo>
                    <a:pt x="452" y="200"/>
                  </a:lnTo>
                  <a:lnTo>
                    <a:pt x="492" y="190"/>
                  </a:lnTo>
                  <a:lnTo>
                    <a:pt x="490" y="190"/>
                  </a:lnTo>
                  <a:lnTo>
                    <a:pt x="519" y="176"/>
                  </a:lnTo>
                  <a:lnTo>
                    <a:pt x="516" y="178"/>
                  </a:lnTo>
                  <a:lnTo>
                    <a:pt x="533" y="158"/>
                  </a:lnTo>
                  <a:lnTo>
                    <a:pt x="532" y="161"/>
                  </a:lnTo>
                  <a:lnTo>
                    <a:pt x="540" y="139"/>
                  </a:lnTo>
                  <a:lnTo>
                    <a:pt x="540" y="141"/>
                  </a:lnTo>
                  <a:lnTo>
                    <a:pt x="543" y="116"/>
                  </a:lnTo>
                  <a:lnTo>
                    <a:pt x="544" y="92"/>
                  </a:lnTo>
                  <a:lnTo>
                    <a:pt x="549" y="68"/>
                  </a:lnTo>
                  <a:cubicBezTo>
                    <a:pt x="549" y="67"/>
                    <a:pt x="549" y="66"/>
                    <a:pt x="550" y="65"/>
                  </a:cubicBezTo>
                  <a:lnTo>
                    <a:pt x="561" y="46"/>
                  </a:lnTo>
                  <a:cubicBezTo>
                    <a:pt x="561" y="45"/>
                    <a:pt x="562" y="45"/>
                    <a:pt x="563" y="44"/>
                  </a:cubicBezTo>
                  <a:lnTo>
                    <a:pt x="584" y="29"/>
                  </a:lnTo>
                  <a:cubicBezTo>
                    <a:pt x="585" y="28"/>
                    <a:pt x="585" y="28"/>
                    <a:pt x="586" y="28"/>
                  </a:cubicBezTo>
                  <a:lnTo>
                    <a:pt x="651" y="10"/>
                  </a:lnTo>
                  <a:cubicBezTo>
                    <a:pt x="652" y="10"/>
                    <a:pt x="652" y="10"/>
                    <a:pt x="653" y="9"/>
                  </a:cubicBezTo>
                  <a:lnTo>
                    <a:pt x="735" y="1"/>
                  </a:lnTo>
                  <a:lnTo>
                    <a:pt x="828" y="0"/>
                  </a:lnTo>
                  <a:lnTo>
                    <a:pt x="929" y="2"/>
                  </a:lnTo>
                  <a:lnTo>
                    <a:pt x="928" y="18"/>
                  </a:lnTo>
                  <a:lnTo>
                    <a:pt x="829" y="16"/>
                  </a:lnTo>
                  <a:lnTo>
                    <a:pt x="736" y="17"/>
                  </a:lnTo>
                  <a:lnTo>
                    <a:pt x="654" y="25"/>
                  </a:lnTo>
                  <a:lnTo>
                    <a:pt x="656" y="25"/>
                  </a:lnTo>
                  <a:lnTo>
                    <a:pt x="591" y="43"/>
                  </a:lnTo>
                  <a:lnTo>
                    <a:pt x="593" y="42"/>
                  </a:lnTo>
                  <a:lnTo>
                    <a:pt x="572" y="57"/>
                  </a:lnTo>
                  <a:lnTo>
                    <a:pt x="574" y="54"/>
                  </a:lnTo>
                  <a:lnTo>
                    <a:pt x="563" y="73"/>
                  </a:lnTo>
                  <a:lnTo>
                    <a:pt x="564" y="71"/>
                  </a:lnTo>
                  <a:lnTo>
                    <a:pt x="560" y="93"/>
                  </a:lnTo>
                  <a:lnTo>
                    <a:pt x="558" y="117"/>
                  </a:lnTo>
                  <a:lnTo>
                    <a:pt x="555" y="142"/>
                  </a:lnTo>
                  <a:cubicBezTo>
                    <a:pt x="555" y="143"/>
                    <a:pt x="555" y="144"/>
                    <a:pt x="555" y="144"/>
                  </a:cubicBezTo>
                  <a:lnTo>
                    <a:pt x="547" y="166"/>
                  </a:lnTo>
                  <a:cubicBezTo>
                    <a:pt x="547" y="167"/>
                    <a:pt x="546" y="168"/>
                    <a:pt x="546" y="169"/>
                  </a:cubicBezTo>
                  <a:lnTo>
                    <a:pt x="529" y="189"/>
                  </a:lnTo>
                  <a:cubicBezTo>
                    <a:pt x="528" y="190"/>
                    <a:pt x="527" y="190"/>
                    <a:pt x="526" y="191"/>
                  </a:cubicBezTo>
                  <a:lnTo>
                    <a:pt x="497" y="205"/>
                  </a:lnTo>
                  <a:cubicBezTo>
                    <a:pt x="496" y="205"/>
                    <a:pt x="496" y="205"/>
                    <a:pt x="495" y="205"/>
                  </a:cubicBezTo>
                  <a:lnTo>
                    <a:pt x="453" y="215"/>
                  </a:lnTo>
                  <a:lnTo>
                    <a:pt x="403" y="221"/>
                  </a:lnTo>
                  <a:lnTo>
                    <a:pt x="347" y="226"/>
                  </a:lnTo>
                  <a:lnTo>
                    <a:pt x="284" y="228"/>
                  </a:lnTo>
                  <a:lnTo>
                    <a:pt x="147" y="228"/>
                  </a:lnTo>
                  <a:lnTo>
                    <a:pt x="0" y="224"/>
                  </a:lnTo>
                  <a:lnTo>
                    <a:pt x="1" y="208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ko-KR" altLang="en-US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endParaRPr>
            </a:p>
          </p:txBody>
        </p:sp>
        <p:pic>
          <p:nvPicPr>
            <p:cNvPr id="37" name="Picture 89" descr="C:\Documents and Settings\김희선\바탕 화면\이미지\SecuwaySSLV3_대형.jpg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4465" y="5570784"/>
              <a:ext cx="831809" cy="2984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" name="Rectangle 40"/>
            <p:cNvSpPr>
              <a:spLocks noChangeArrowheads="1"/>
            </p:cNvSpPr>
            <p:nvPr/>
          </p:nvSpPr>
          <p:spPr bwMode="auto">
            <a:xfrm flipH="1">
              <a:off x="1772977" y="5897052"/>
              <a:ext cx="18593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200" dirty="0" err="1" smtClean="0">
                  <a:solidFill>
                    <a:srgbClr val="000000"/>
                  </a:solidFill>
                  <a:latin typeface="LG스마트체 Bold" panose="020B0600000101010101" pitchFamily="50" charset="-127"/>
                  <a:ea typeface="LG스마트체 Bold" panose="020B0600000101010101" pitchFamily="50" charset="-127"/>
                  <a:cs typeface="굴림" pitchFamily="50" charset="-127"/>
                </a:rPr>
                <a:t>고객사</a:t>
              </a:r>
              <a:r>
                <a:rPr lang="ko-KR" altLang="en-US" sz="1200" dirty="0" smtClean="0">
                  <a:solidFill>
                    <a:srgbClr val="000000"/>
                  </a:solidFill>
                  <a:latin typeface="LG스마트체 Bold" panose="020B0600000101010101" pitchFamily="50" charset="-127"/>
                  <a:ea typeface="LG스마트체 Bold" panose="020B0600000101010101" pitchFamily="50" charset="-127"/>
                  <a:cs typeface="굴림" pitchFamily="50" charset="-127"/>
                </a:rPr>
                <a:t> </a:t>
              </a:r>
              <a:r>
                <a:rPr lang="en-US" altLang="ko-KR" sz="1200" dirty="0" smtClean="0">
                  <a:solidFill>
                    <a:srgbClr val="000000"/>
                  </a:solidFill>
                  <a:latin typeface="LG스마트체 Bold" panose="020B0600000101010101" pitchFamily="50" charset="-127"/>
                  <a:ea typeface="LG스마트체 Bold" panose="020B0600000101010101" pitchFamily="50" charset="-127"/>
                  <a:cs typeface="굴림" pitchFamily="50" charset="-127"/>
                </a:rPr>
                <a:t>VPN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200" dirty="0" smtClean="0">
                  <a:solidFill>
                    <a:srgbClr val="000000"/>
                  </a:solidFill>
                  <a:latin typeface="LG스마트체 Bold" panose="020B0600000101010101" pitchFamily="50" charset="-127"/>
                  <a:ea typeface="LG스마트체 Bold" panose="020B0600000101010101" pitchFamily="50" charset="-127"/>
                  <a:cs typeface="굴림" pitchFamily="50" charset="-127"/>
                </a:rPr>
                <a:t>센터장비</a:t>
              </a:r>
              <a:endParaRPr lang="ko-KR" altLang="en-US" sz="1200" dirty="0">
                <a:solidFill>
                  <a:srgbClr val="000000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  <a:cs typeface="굴림" pitchFamily="50" charset="-127"/>
              </a:endParaRPr>
            </a:p>
          </p:txBody>
        </p:sp>
        <p:pic>
          <p:nvPicPr>
            <p:cNvPr id="39" name="Picture 43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6885" y="5056831"/>
              <a:ext cx="979957" cy="8268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Freeform 6"/>
            <p:cNvSpPr>
              <a:spLocks/>
            </p:cNvSpPr>
            <p:nvPr/>
          </p:nvSpPr>
          <p:spPr bwMode="auto">
            <a:xfrm>
              <a:off x="3116271" y="5356548"/>
              <a:ext cx="873850" cy="381609"/>
            </a:xfrm>
            <a:custGeom>
              <a:avLst/>
              <a:gdLst/>
              <a:ahLst/>
              <a:cxnLst>
                <a:cxn ang="0">
                  <a:pos x="375" y="227"/>
                </a:cxn>
                <a:cxn ang="0">
                  <a:pos x="724" y="227"/>
                </a:cxn>
                <a:cxn ang="0">
                  <a:pos x="1026" y="220"/>
                </a:cxn>
                <a:cxn ang="0">
                  <a:pos x="1257" y="203"/>
                </a:cxn>
                <a:cxn ang="0">
                  <a:pos x="1331" y="189"/>
                </a:cxn>
                <a:cxn ang="0">
                  <a:pos x="1353" y="179"/>
                </a:cxn>
                <a:cxn ang="0">
                  <a:pos x="1370" y="169"/>
                </a:cxn>
                <a:cxn ang="0">
                  <a:pos x="1388" y="146"/>
                </a:cxn>
                <a:cxn ang="0">
                  <a:pos x="1395" y="122"/>
                </a:cxn>
                <a:cxn ang="0">
                  <a:pos x="1400" y="95"/>
                </a:cxn>
                <a:cxn ang="0">
                  <a:pos x="1413" y="69"/>
                </a:cxn>
                <a:cxn ang="0">
                  <a:pos x="1425" y="57"/>
                </a:cxn>
                <a:cxn ang="0">
                  <a:pos x="1443" y="46"/>
                </a:cxn>
                <a:cxn ang="0">
                  <a:pos x="1467" y="37"/>
                </a:cxn>
                <a:cxn ang="0">
                  <a:pos x="1574" y="19"/>
                </a:cxn>
                <a:cxn ang="0">
                  <a:pos x="1765" y="5"/>
                </a:cxn>
                <a:cxn ang="0">
                  <a:pos x="1992" y="0"/>
                </a:cxn>
                <a:cxn ang="0">
                  <a:pos x="2369" y="2"/>
                </a:cxn>
                <a:cxn ang="0">
                  <a:pos x="2114" y="16"/>
                </a:cxn>
                <a:cxn ang="0">
                  <a:pos x="1876" y="18"/>
                </a:cxn>
                <a:cxn ang="0">
                  <a:pos x="1666" y="26"/>
                </a:cxn>
                <a:cxn ang="0">
                  <a:pos x="1501" y="45"/>
                </a:cxn>
                <a:cxn ang="0">
                  <a:pos x="1471" y="52"/>
                </a:cxn>
                <a:cxn ang="0">
                  <a:pos x="1450" y="60"/>
                </a:cxn>
                <a:cxn ang="0">
                  <a:pos x="1435" y="69"/>
                </a:cxn>
                <a:cxn ang="0">
                  <a:pos x="1426" y="78"/>
                </a:cxn>
                <a:cxn ang="0">
                  <a:pos x="1415" y="100"/>
                </a:cxn>
                <a:cxn ang="0">
                  <a:pos x="1402" y="154"/>
                </a:cxn>
                <a:cxn ang="0">
                  <a:pos x="1381" y="181"/>
                </a:cxn>
                <a:cxn ang="0">
                  <a:pos x="1361" y="193"/>
                </a:cxn>
                <a:cxn ang="0">
                  <a:pos x="1336" y="204"/>
                </a:cxn>
                <a:cxn ang="0">
                  <a:pos x="1301" y="212"/>
                </a:cxn>
                <a:cxn ang="0">
                  <a:pos x="1153" y="229"/>
                </a:cxn>
                <a:cxn ang="0">
                  <a:pos x="883" y="241"/>
                </a:cxn>
                <a:cxn ang="0">
                  <a:pos x="553" y="244"/>
                </a:cxn>
                <a:cxn ang="0">
                  <a:pos x="0" y="239"/>
                </a:cxn>
              </a:cxnLst>
              <a:rect l="0" t="0" r="r" b="b"/>
              <a:pathLst>
                <a:path w="2369" h="244">
                  <a:moveTo>
                    <a:pt x="1" y="223"/>
                  </a:moveTo>
                  <a:lnTo>
                    <a:pt x="375" y="227"/>
                  </a:lnTo>
                  <a:lnTo>
                    <a:pt x="554" y="228"/>
                  </a:lnTo>
                  <a:lnTo>
                    <a:pt x="724" y="227"/>
                  </a:lnTo>
                  <a:lnTo>
                    <a:pt x="882" y="225"/>
                  </a:lnTo>
                  <a:lnTo>
                    <a:pt x="1026" y="220"/>
                  </a:lnTo>
                  <a:lnTo>
                    <a:pt x="1152" y="213"/>
                  </a:lnTo>
                  <a:lnTo>
                    <a:pt x="1257" y="203"/>
                  </a:lnTo>
                  <a:lnTo>
                    <a:pt x="1298" y="197"/>
                  </a:lnTo>
                  <a:lnTo>
                    <a:pt x="1331" y="189"/>
                  </a:lnTo>
                  <a:lnTo>
                    <a:pt x="1329" y="189"/>
                  </a:lnTo>
                  <a:lnTo>
                    <a:pt x="1353" y="179"/>
                  </a:lnTo>
                  <a:lnTo>
                    <a:pt x="1352" y="180"/>
                  </a:lnTo>
                  <a:lnTo>
                    <a:pt x="1370" y="169"/>
                  </a:lnTo>
                  <a:lnTo>
                    <a:pt x="1368" y="170"/>
                  </a:lnTo>
                  <a:lnTo>
                    <a:pt x="1388" y="146"/>
                  </a:lnTo>
                  <a:lnTo>
                    <a:pt x="1387" y="149"/>
                  </a:lnTo>
                  <a:lnTo>
                    <a:pt x="1395" y="122"/>
                  </a:lnTo>
                  <a:lnTo>
                    <a:pt x="1400" y="97"/>
                  </a:lnTo>
                  <a:cubicBezTo>
                    <a:pt x="1400" y="96"/>
                    <a:pt x="1400" y="96"/>
                    <a:pt x="1400" y="95"/>
                  </a:cubicBezTo>
                  <a:lnTo>
                    <a:pt x="1411" y="71"/>
                  </a:lnTo>
                  <a:cubicBezTo>
                    <a:pt x="1412" y="70"/>
                    <a:pt x="1412" y="69"/>
                    <a:pt x="1413" y="69"/>
                  </a:cubicBezTo>
                  <a:lnTo>
                    <a:pt x="1424" y="58"/>
                  </a:lnTo>
                  <a:cubicBezTo>
                    <a:pt x="1424" y="57"/>
                    <a:pt x="1425" y="57"/>
                    <a:pt x="1425" y="57"/>
                  </a:cubicBezTo>
                  <a:lnTo>
                    <a:pt x="1441" y="47"/>
                  </a:lnTo>
                  <a:cubicBezTo>
                    <a:pt x="1442" y="46"/>
                    <a:pt x="1442" y="46"/>
                    <a:pt x="1443" y="46"/>
                  </a:cubicBezTo>
                  <a:lnTo>
                    <a:pt x="1466" y="37"/>
                  </a:lnTo>
                  <a:cubicBezTo>
                    <a:pt x="1466" y="37"/>
                    <a:pt x="1466" y="37"/>
                    <a:pt x="1467" y="37"/>
                  </a:cubicBezTo>
                  <a:lnTo>
                    <a:pt x="1498" y="30"/>
                  </a:lnTo>
                  <a:lnTo>
                    <a:pt x="1574" y="19"/>
                  </a:lnTo>
                  <a:lnTo>
                    <a:pt x="1665" y="10"/>
                  </a:lnTo>
                  <a:lnTo>
                    <a:pt x="1765" y="5"/>
                  </a:lnTo>
                  <a:lnTo>
                    <a:pt x="1875" y="2"/>
                  </a:lnTo>
                  <a:lnTo>
                    <a:pt x="1992" y="0"/>
                  </a:lnTo>
                  <a:lnTo>
                    <a:pt x="2114" y="0"/>
                  </a:lnTo>
                  <a:lnTo>
                    <a:pt x="2369" y="2"/>
                  </a:lnTo>
                  <a:lnTo>
                    <a:pt x="2368" y="18"/>
                  </a:lnTo>
                  <a:lnTo>
                    <a:pt x="2114" y="16"/>
                  </a:lnTo>
                  <a:lnTo>
                    <a:pt x="1993" y="16"/>
                  </a:lnTo>
                  <a:lnTo>
                    <a:pt x="1876" y="18"/>
                  </a:lnTo>
                  <a:lnTo>
                    <a:pt x="1766" y="21"/>
                  </a:lnTo>
                  <a:lnTo>
                    <a:pt x="1666" y="26"/>
                  </a:lnTo>
                  <a:lnTo>
                    <a:pt x="1577" y="34"/>
                  </a:lnTo>
                  <a:lnTo>
                    <a:pt x="1501" y="45"/>
                  </a:lnTo>
                  <a:lnTo>
                    <a:pt x="1470" y="52"/>
                  </a:lnTo>
                  <a:lnTo>
                    <a:pt x="1471" y="52"/>
                  </a:lnTo>
                  <a:lnTo>
                    <a:pt x="1448" y="61"/>
                  </a:lnTo>
                  <a:lnTo>
                    <a:pt x="1450" y="60"/>
                  </a:lnTo>
                  <a:lnTo>
                    <a:pt x="1434" y="70"/>
                  </a:lnTo>
                  <a:lnTo>
                    <a:pt x="1435" y="69"/>
                  </a:lnTo>
                  <a:lnTo>
                    <a:pt x="1424" y="80"/>
                  </a:lnTo>
                  <a:lnTo>
                    <a:pt x="1426" y="78"/>
                  </a:lnTo>
                  <a:lnTo>
                    <a:pt x="1415" y="102"/>
                  </a:lnTo>
                  <a:lnTo>
                    <a:pt x="1415" y="100"/>
                  </a:lnTo>
                  <a:lnTo>
                    <a:pt x="1410" y="127"/>
                  </a:lnTo>
                  <a:lnTo>
                    <a:pt x="1402" y="154"/>
                  </a:lnTo>
                  <a:cubicBezTo>
                    <a:pt x="1402" y="155"/>
                    <a:pt x="1401" y="156"/>
                    <a:pt x="1401" y="157"/>
                  </a:cubicBezTo>
                  <a:lnTo>
                    <a:pt x="1381" y="181"/>
                  </a:lnTo>
                  <a:cubicBezTo>
                    <a:pt x="1380" y="181"/>
                    <a:pt x="1379" y="182"/>
                    <a:pt x="1379" y="182"/>
                  </a:cubicBezTo>
                  <a:lnTo>
                    <a:pt x="1361" y="193"/>
                  </a:lnTo>
                  <a:cubicBezTo>
                    <a:pt x="1360" y="194"/>
                    <a:pt x="1360" y="194"/>
                    <a:pt x="1360" y="194"/>
                  </a:cubicBezTo>
                  <a:lnTo>
                    <a:pt x="1336" y="204"/>
                  </a:lnTo>
                  <a:cubicBezTo>
                    <a:pt x="1335" y="204"/>
                    <a:pt x="1335" y="204"/>
                    <a:pt x="1334" y="204"/>
                  </a:cubicBezTo>
                  <a:lnTo>
                    <a:pt x="1301" y="212"/>
                  </a:lnTo>
                  <a:lnTo>
                    <a:pt x="1258" y="219"/>
                  </a:lnTo>
                  <a:lnTo>
                    <a:pt x="1153" y="229"/>
                  </a:lnTo>
                  <a:lnTo>
                    <a:pt x="1027" y="236"/>
                  </a:lnTo>
                  <a:lnTo>
                    <a:pt x="883" y="241"/>
                  </a:lnTo>
                  <a:lnTo>
                    <a:pt x="725" y="243"/>
                  </a:lnTo>
                  <a:lnTo>
                    <a:pt x="553" y="244"/>
                  </a:lnTo>
                  <a:lnTo>
                    <a:pt x="374" y="243"/>
                  </a:lnTo>
                  <a:lnTo>
                    <a:pt x="0" y="239"/>
                  </a:lnTo>
                  <a:lnTo>
                    <a:pt x="1" y="223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ko-KR" altLang="en-US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endParaRPr>
            </a:p>
          </p:txBody>
        </p:sp>
        <p:pic>
          <p:nvPicPr>
            <p:cNvPr id="41" name="Picture 10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04662" y="4985935"/>
              <a:ext cx="848736" cy="673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2" name="Picture 61" descr="light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4918254">
              <a:off x="5080255" y="5125338"/>
              <a:ext cx="370469" cy="443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61" descr="light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3881110">
              <a:off x="5141899" y="5478562"/>
              <a:ext cx="325900" cy="4979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5703942" y="5980145"/>
              <a:ext cx="78386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1200" dirty="0" smtClean="0">
                  <a:latin typeface="LG스마트체 Bold" panose="020B0600000101010101" pitchFamily="50" charset="-127"/>
                  <a:ea typeface="LG스마트체 Bold" panose="020B0600000101010101" pitchFamily="50" charset="-127"/>
                  <a:cs typeface="굴림" pitchFamily="50" charset="-127"/>
                </a:rPr>
                <a:t>VPN </a:t>
              </a:r>
              <a:r>
                <a:rPr kumimoji="1" lang="ko-KR" altLang="en-US" sz="1200" dirty="0" smtClean="0">
                  <a:latin typeface="LG스마트체 Bold" panose="020B0600000101010101" pitchFamily="50" charset="-127"/>
                  <a:ea typeface="LG스마트체 Bold" panose="020B0600000101010101" pitchFamily="50" charset="-127"/>
                  <a:cs typeface="굴림" pitchFamily="50" charset="-127"/>
                </a:rPr>
                <a:t>일체형</a:t>
              </a:r>
              <a:endParaRPr kumimoji="1" lang="en-US" altLang="ko-KR" sz="1200" dirty="0">
                <a:latin typeface="LG스마트체 Bold" panose="020B0600000101010101" pitchFamily="50" charset="-127"/>
                <a:ea typeface="LG스마트체 Bold" panose="020B0600000101010101" pitchFamily="50" charset="-127"/>
                <a:cs typeface="굴림" pitchFamily="50" charset="-127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1200" dirty="0" smtClean="0">
                  <a:latin typeface="LG스마트체 Bold" panose="020B0600000101010101" pitchFamily="50" charset="-127"/>
                  <a:ea typeface="LG스마트체 Bold" panose="020B0600000101010101" pitchFamily="50" charset="-127"/>
                  <a:cs typeface="굴림" pitchFamily="50" charset="-127"/>
                </a:rPr>
                <a:t>LTE </a:t>
              </a:r>
              <a:r>
                <a:rPr kumimoji="1" lang="ko-KR" altLang="en-US" sz="1200" dirty="0" err="1" smtClean="0">
                  <a:latin typeface="LG스마트체 Bold" panose="020B0600000101010101" pitchFamily="50" charset="-127"/>
                  <a:ea typeface="LG스마트체 Bold" panose="020B0600000101010101" pitchFamily="50" charset="-127"/>
                  <a:cs typeface="굴림" pitchFamily="50" charset="-127"/>
                </a:rPr>
                <a:t>라우터</a:t>
              </a:r>
              <a:endParaRPr kumimoji="1" lang="ko-KR" altLang="en-US" sz="1200" dirty="0">
                <a:latin typeface="LG스마트체 Bold" panose="020B0600000101010101" pitchFamily="50" charset="-127"/>
                <a:ea typeface="LG스마트체 Bold" panose="020B0600000101010101" pitchFamily="50" charset="-127"/>
                <a:cs typeface="굴림" pitchFamily="50" charset="-127"/>
              </a:endParaRPr>
            </a:p>
          </p:txBody>
        </p:sp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1072" y="5220657"/>
              <a:ext cx="1056896" cy="535493"/>
            </a:xfrm>
            <a:prstGeom prst="rect">
              <a:avLst/>
            </a:prstGeom>
          </p:spPr>
        </p:pic>
        <p:sp>
          <p:nvSpPr>
            <p:cNvPr id="21" name="Freeform 32"/>
            <p:cNvSpPr>
              <a:spLocks/>
            </p:cNvSpPr>
            <p:nvPr/>
          </p:nvSpPr>
          <p:spPr bwMode="auto">
            <a:xfrm>
              <a:off x="7108521" y="5582732"/>
              <a:ext cx="1002124" cy="427085"/>
            </a:xfrm>
            <a:custGeom>
              <a:avLst/>
              <a:gdLst/>
              <a:ahLst/>
              <a:cxnLst>
                <a:cxn ang="0">
                  <a:pos x="849" y="522"/>
                </a:cxn>
                <a:cxn ang="0">
                  <a:pos x="715" y="531"/>
                </a:cxn>
                <a:cxn ang="0">
                  <a:pos x="590" y="532"/>
                </a:cxn>
                <a:cxn ang="0">
                  <a:pos x="533" y="526"/>
                </a:cxn>
                <a:cxn ang="0">
                  <a:pos x="480" y="516"/>
                </a:cxn>
                <a:cxn ang="0">
                  <a:pos x="479" y="516"/>
                </a:cxn>
                <a:cxn ang="0">
                  <a:pos x="434" y="500"/>
                </a:cxn>
                <a:cxn ang="0">
                  <a:pos x="432" y="499"/>
                </a:cxn>
                <a:cxn ang="0">
                  <a:pos x="395" y="475"/>
                </a:cxn>
                <a:cxn ang="0">
                  <a:pos x="393" y="473"/>
                </a:cxn>
                <a:cxn ang="0">
                  <a:pos x="366" y="438"/>
                </a:cxn>
                <a:cxn ang="0">
                  <a:pos x="365" y="436"/>
                </a:cxn>
                <a:cxn ang="0">
                  <a:pos x="350" y="389"/>
                </a:cxn>
                <a:cxn ang="0">
                  <a:pos x="350" y="388"/>
                </a:cxn>
                <a:cxn ang="0">
                  <a:pos x="342" y="333"/>
                </a:cxn>
                <a:cxn ang="0">
                  <a:pos x="339" y="273"/>
                </a:cxn>
                <a:cxn ang="0">
                  <a:pos x="337" y="213"/>
                </a:cxn>
                <a:cxn ang="0">
                  <a:pos x="333" y="158"/>
                </a:cxn>
                <a:cxn ang="0">
                  <a:pos x="324" y="111"/>
                </a:cxn>
                <a:cxn ang="0">
                  <a:pos x="324" y="113"/>
                </a:cxn>
                <a:cxn ang="0">
                  <a:pos x="305" y="77"/>
                </a:cxn>
                <a:cxn ang="0">
                  <a:pos x="307" y="79"/>
                </a:cxn>
                <a:cxn ang="0">
                  <a:pos x="280" y="54"/>
                </a:cxn>
                <a:cxn ang="0">
                  <a:pos x="282" y="55"/>
                </a:cxn>
                <a:cxn ang="0">
                  <a:pos x="250" y="37"/>
                </a:cxn>
                <a:cxn ang="0">
                  <a:pos x="252" y="38"/>
                </a:cxn>
                <a:cxn ang="0">
                  <a:pos x="176" y="20"/>
                </a:cxn>
                <a:cxn ang="0">
                  <a:pos x="177" y="20"/>
                </a:cxn>
                <a:cxn ang="0">
                  <a:pos x="91" y="16"/>
                </a:cxn>
                <a:cxn ang="0">
                  <a:pos x="1" y="21"/>
                </a:cxn>
                <a:cxn ang="0">
                  <a:pos x="0" y="5"/>
                </a:cxn>
                <a:cxn ang="0">
                  <a:pos x="92" y="0"/>
                </a:cxn>
                <a:cxn ang="0">
                  <a:pos x="178" y="4"/>
                </a:cxn>
                <a:cxn ang="0">
                  <a:pos x="179" y="5"/>
                </a:cxn>
                <a:cxn ang="0">
                  <a:pos x="255" y="23"/>
                </a:cxn>
                <a:cxn ang="0">
                  <a:pos x="257" y="23"/>
                </a:cxn>
                <a:cxn ang="0">
                  <a:pos x="289" y="41"/>
                </a:cxn>
                <a:cxn ang="0">
                  <a:pos x="291" y="43"/>
                </a:cxn>
                <a:cxn ang="0">
                  <a:pos x="318" y="68"/>
                </a:cxn>
                <a:cxn ang="0">
                  <a:pos x="320" y="70"/>
                </a:cxn>
                <a:cxn ang="0">
                  <a:pos x="339" y="106"/>
                </a:cxn>
                <a:cxn ang="0">
                  <a:pos x="339" y="108"/>
                </a:cxn>
                <a:cxn ang="0">
                  <a:pos x="349" y="157"/>
                </a:cxn>
                <a:cxn ang="0">
                  <a:pos x="353" y="212"/>
                </a:cxn>
                <a:cxn ang="0">
                  <a:pos x="355" y="272"/>
                </a:cxn>
                <a:cxn ang="0">
                  <a:pos x="357" y="330"/>
                </a:cxn>
                <a:cxn ang="0">
                  <a:pos x="365" y="385"/>
                </a:cxn>
                <a:cxn ang="0">
                  <a:pos x="365" y="384"/>
                </a:cxn>
                <a:cxn ang="0">
                  <a:pos x="380" y="431"/>
                </a:cxn>
                <a:cxn ang="0">
                  <a:pos x="379" y="429"/>
                </a:cxn>
                <a:cxn ang="0">
                  <a:pos x="406" y="464"/>
                </a:cxn>
                <a:cxn ang="0">
                  <a:pos x="404" y="462"/>
                </a:cxn>
                <a:cxn ang="0">
                  <a:pos x="441" y="486"/>
                </a:cxn>
                <a:cxn ang="0">
                  <a:pos x="439" y="485"/>
                </a:cxn>
                <a:cxn ang="0">
                  <a:pos x="484" y="501"/>
                </a:cxn>
                <a:cxn ang="0">
                  <a:pos x="483" y="501"/>
                </a:cxn>
                <a:cxn ang="0">
                  <a:pos x="534" y="511"/>
                </a:cxn>
                <a:cxn ang="0">
                  <a:pos x="589" y="516"/>
                </a:cxn>
                <a:cxn ang="0">
                  <a:pos x="714" y="515"/>
                </a:cxn>
                <a:cxn ang="0">
                  <a:pos x="848" y="506"/>
                </a:cxn>
                <a:cxn ang="0">
                  <a:pos x="849" y="522"/>
                </a:cxn>
              </a:cxnLst>
              <a:rect l="0" t="0" r="r" b="b"/>
              <a:pathLst>
                <a:path w="849" h="532">
                  <a:moveTo>
                    <a:pt x="849" y="522"/>
                  </a:moveTo>
                  <a:lnTo>
                    <a:pt x="715" y="531"/>
                  </a:lnTo>
                  <a:lnTo>
                    <a:pt x="590" y="532"/>
                  </a:lnTo>
                  <a:lnTo>
                    <a:pt x="533" y="526"/>
                  </a:lnTo>
                  <a:lnTo>
                    <a:pt x="480" y="516"/>
                  </a:lnTo>
                  <a:cubicBezTo>
                    <a:pt x="480" y="516"/>
                    <a:pt x="479" y="516"/>
                    <a:pt x="479" y="516"/>
                  </a:cubicBezTo>
                  <a:lnTo>
                    <a:pt x="434" y="500"/>
                  </a:lnTo>
                  <a:cubicBezTo>
                    <a:pt x="433" y="500"/>
                    <a:pt x="433" y="500"/>
                    <a:pt x="432" y="499"/>
                  </a:cubicBezTo>
                  <a:lnTo>
                    <a:pt x="395" y="475"/>
                  </a:lnTo>
                  <a:cubicBezTo>
                    <a:pt x="394" y="475"/>
                    <a:pt x="394" y="474"/>
                    <a:pt x="393" y="473"/>
                  </a:cubicBezTo>
                  <a:lnTo>
                    <a:pt x="366" y="438"/>
                  </a:lnTo>
                  <a:cubicBezTo>
                    <a:pt x="366" y="438"/>
                    <a:pt x="365" y="437"/>
                    <a:pt x="365" y="436"/>
                  </a:cubicBezTo>
                  <a:lnTo>
                    <a:pt x="350" y="389"/>
                  </a:lnTo>
                  <a:cubicBezTo>
                    <a:pt x="350" y="388"/>
                    <a:pt x="350" y="388"/>
                    <a:pt x="350" y="388"/>
                  </a:cubicBezTo>
                  <a:lnTo>
                    <a:pt x="342" y="333"/>
                  </a:lnTo>
                  <a:lnTo>
                    <a:pt x="339" y="273"/>
                  </a:lnTo>
                  <a:lnTo>
                    <a:pt x="337" y="213"/>
                  </a:lnTo>
                  <a:lnTo>
                    <a:pt x="333" y="158"/>
                  </a:lnTo>
                  <a:lnTo>
                    <a:pt x="324" y="111"/>
                  </a:lnTo>
                  <a:lnTo>
                    <a:pt x="324" y="113"/>
                  </a:lnTo>
                  <a:lnTo>
                    <a:pt x="305" y="77"/>
                  </a:lnTo>
                  <a:lnTo>
                    <a:pt x="307" y="79"/>
                  </a:lnTo>
                  <a:lnTo>
                    <a:pt x="280" y="54"/>
                  </a:lnTo>
                  <a:lnTo>
                    <a:pt x="282" y="55"/>
                  </a:lnTo>
                  <a:lnTo>
                    <a:pt x="250" y="37"/>
                  </a:lnTo>
                  <a:lnTo>
                    <a:pt x="252" y="38"/>
                  </a:lnTo>
                  <a:lnTo>
                    <a:pt x="176" y="20"/>
                  </a:lnTo>
                  <a:lnTo>
                    <a:pt x="177" y="20"/>
                  </a:lnTo>
                  <a:lnTo>
                    <a:pt x="91" y="16"/>
                  </a:lnTo>
                  <a:lnTo>
                    <a:pt x="1" y="21"/>
                  </a:lnTo>
                  <a:lnTo>
                    <a:pt x="0" y="5"/>
                  </a:lnTo>
                  <a:lnTo>
                    <a:pt x="92" y="0"/>
                  </a:lnTo>
                  <a:lnTo>
                    <a:pt x="178" y="4"/>
                  </a:lnTo>
                  <a:cubicBezTo>
                    <a:pt x="178" y="4"/>
                    <a:pt x="179" y="5"/>
                    <a:pt x="179" y="5"/>
                  </a:cubicBezTo>
                  <a:lnTo>
                    <a:pt x="255" y="23"/>
                  </a:lnTo>
                  <a:cubicBezTo>
                    <a:pt x="256" y="23"/>
                    <a:pt x="257" y="23"/>
                    <a:pt x="257" y="23"/>
                  </a:cubicBezTo>
                  <a:lnTo>
                    <a:pt x="289" y="41"/>
                  </a:lnTo>
                  <a:cubicBezTo>
                    <a:pt x="290" y="42"/>
                    <a:pt x="290" y="42"/>
                    <a:pt x="291" y="43"/>
                  </a:cubicBezTo>
                  <a:lnTo>
                    <a:pt x="318" y="68"/>
                  </a:lnTo>
                  <a:cubicBezTo>
                    <a:pt x="319" y="68"/>
                    <a:pt x="319" y="69"/>
                    <a:pt x="320" y="70"/>
                  </a:cubicBezTo>
                  <a:lnTo>
                    <a:pt x="339" y="106"/>
                  </a:lnTo>
                  <a:cubicBezTo>
                    <a:pt x="339" y="106"/>
                    <a:pt x="339" y="107"/>
                    <a:pt x="339" y="108"/>
                  </a:cubicBezTo>
                  <a:lnTo>
                    <a:pt x="349" y="157"/>
                  </a:lnTo>
                  <a:lnTo>
                    <a:pt x="353" y="212"/>
                  </a:lnTo>
                  <a:lnTo>
                    <a:pt x="355" y="272"/>
                  </a:lnTo>
                  <a:lnTo>
                    <a:pt x="357" y="330"/>
                  </a:lnTo>
                  <a:lnTo>
                    <a:pt x="365" y="385"/>
                  </a:lnTo>
                  <a:lnTo>
                    <a:pt x="365" y="384"/>
                  </a:lnTo>
                  <a:lnTo>
                    <a:pt x="380" y="431"/>
                  </a:lnTo>
                  <a:lnTo>
                    <a:pt x="379" y="429"/>
                  </a:lnTo>
                  <a:lnTo>
                    <a:pt x="406" y="464"/>
                  </a:lnTo>
                  <a:lnTo>
                    <a:pt x="404" y="462"/>
                  </a:lnTo>
                  <a:lnTo>
                    <a:pt x="441" y="486"/>
                  </a:lnTo>
                  <a:lnTo>
                    <a:pt x="439" y="485"/>
                  </a:lnTo>
                  <a:lnTo>
                    <a:pt x="484" y="501"/>
                  </a:lnTo>
                  <a:lnTo>
                    <a:pt x="483" y="501"/>
                  </a:lnTo>
                  <a:lnTo>
                    <a:pt x="534" y="511"/>
                  </a:lnTo>
                  <a:lnTo>
                    <a:pt x="589" y="516"/>
                  </a:lnTo>
                  <a:lnTo>
                    <a:pt x="714" y="515"/>
                  </a:lnTo>
                  <a:lnTo>
                    <a:pt x="848" y="506"/>
                  </a:lnTo>
                  <a:lnTo>
                    <a:pt x="849" y="522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ko-KR" altLang="en-US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endParaRPr>
            </a:p>
          </p:txBody>
        </p:sp>
        <p:pic>
          <p:nvPicPr>
            <p:cNvPr id="22" name="Picture 114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7611626" y="5731765"/>
              <a:ext cx="1016537" cy="6314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63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990000"/>
                    </a:outerShdw>
                  </a:effectLst>
                </a14:hiddenEffects>
              </a:ext>
            </a:extLst>
          </p:spPr>
        </p:pic>
      </p:grpSp>
      <p:grpSp>
        <p:nvGrpSpPr>
          <p:cNvPr id="4" name="그룹 3"/>
          <p:cNvGrpSpPr/>
          <p:nvPr/>
        </p:nvGrpSpPr>
        <p:grpSpPr>
          <a:xfrm>
            <a:off x="1856656" y="2911378"/>
            <a:ext cx="6641213" cy="1569054"/>
            <a:chOff x="1856656" y="2911378"/>
            <a:chExt cx="6641213" cy="1569054"/>
          </a:xfrm>
        </p:grpSpPr>
        <p:sp>
          <p:nvSpPr>
            <p:cNvPr id="27" name="Freeform 33"/>
            <p:cNvSpPr>
              <a:spLocks/>
            </p:cNvSpPr>
            <p:nvPr/>
          </p:nvSpPr>
          <p:spPr bwMode="auto">
            <a:xfrm>
              <a:off x="6009663" y="3482393"/>
              <a:ext cx="1098741" cy="235127"/>
            </a:xfrm>
            <a:custGeom>
              <a:avLst/>
              <a:gdLst/>
              <a:ahLst/>
              <a:cxnLst>
                <a:cxn ang="0">
                  <a:pos x="1" y="208"/>
                </a:cxn>
                <a:cxn ang="0">
                  <a:pos x="148" y="212"/>
                </a:cxn>
                <a:cxn ang="0">
                  <a:pos x="284" y="212"/>
                </a:cxn>
                <a:cxn ang="0">
                  <a:pos x="346" y="210"/>
                </a:cxn>
                <a:cxn ang="0">
                  <a:pos x="402" y="205"/>
                </a:cxn>
                <a:cxn ang="0">
                  <a:pos x="452" y="200"/>
                </a:cxn>
                <a:cxn ang="0">
                  <a:pos x="492" y="190"/>
                </a:cxn>
                <a:cxn ang="0">
                  <a:pos x="490" y="190"/>
                </a:cxn>
                <a:cxn ang="0">
                  <a:pos x="519" y="176"/>
                </a:cxn>
                <a:cxn ang="0">
                  <a:pos x="516" y="178"/>
                </a:cxn>
                <a:cxn ang="0">
                  <a:pos x="533" y="158"/>
                </a:cxn>
                <a:cxn ang="0">
                  <a:pos x="532" y="161"/>
                </a:cxn>
                <a:cxn ang="0">
                  <a:pos x="540" y="139"/>
                </a:cxn>
                <a:cxn ang="0">
                  <a:pos x="540" y="141"/>
                </a:cxn>
                <a:cxn ang="0">
                  <a:pos x="543" y="116"/>
                </a:cxn>
                <a:cxn ang="0">
                  <a:pos x="544" y="92"/>
                </a:cxn>
                <a:cxn ang="0">
                  <a:pos x="549" y="68"/>
                </a:cxn>
                <a:cxn ang="0">
                  <a:pos x="550" y="65"/>
                </a:cxn>
                <a:cxn ang="0">
                  <a:pos x="561" y="46"/>
                </a:cxn>
                <a:cxn ang="0">
                  <a:pos x="563" y="44"/>
                </a:cxn>
                <a:cxn ang="0">
                  <a:pos x="584" y="29"/>
                </a:cxn>
                <a:cxn ang="0">
                  <a:pos x="586" y="28"/>
                </a:cxn>
                <a:cxn ang="0">
                  <a:pos x="651" y="10"/>
                </a:cxn>
                <a:cxn ang="0">
                  <a:pos x="653" y="9"/>
                </a:cxn>
                <a:cxn ang="0">
                  <a:pos x="735" y="1"/>
                </a:cxn>
                <a:cxn ang="0">
                  <a:pos x="828" y="0"/>
                </a:cxn>
                <a:cxn ang="0">
                  <a:pos x="929" y="2"/>
                </a:cxn>
                <a:cxn ang="0">
                  <a:pos x="928" y="18"/>
                </a:cxn>
                <a:cxn ang="0">
                  <a:pos x="829" y="16"/>
                </a:cxn>
                <a:cxn ang="0">
                  <a:pos x="736" y="17"/>
                </a:cxn>
                <a:cxn ang="0">
                  <a:pos x="654" y="25"/>
                </a:cxn>
                <a:cxn ang="0">
                  <a:pos x="656" y="25"/>
                </a:cxn>
                <a:cxn ang="0">
                  <a:pos x="591" y="43"/>
                </a:cxn>
                <a:cxn ang="0">
                  <a:pos x="593" y="42"/>
                </a:cxn>
                <a:cxn ang="0">
                  <a:pos x="572" y="57"/>
                </a:cxn>
                <a:cxn ang="0">
                  <a:pos x="574" y="54"/>
                </a:cxn>
                <a:cxn ang="0">
                  <a:pos x="563" y="73"/>
                </a:cxn>
                <a:cxn ang="0">
                  <a:pos x="564" y="71"/>
                </a:cxn>
                <a:cxn ang="0">
                  <a:pos x="560" y="93"/>
                </a:cxn>
                <a:cxn ang="0">
                  <a:pos x="558" y="117"/>
                </a:cxn>
                <a:cxn ang="0">
                  <a:pos x="555" y="142"/>
                </a:cxn>
                <a:cxn ang="0">
                  <a:pos x="555" y="144"/>
                </a:cxn>
                <a:cxn ang="0">
                  <a:pos x="547" y="166"/>
                </a:cxn>
                <a:cxn ang="0">
                  <a:pos x="546" y="169"/>
                </a:cxn>
                <a:cxn ang="0">
                  <a:pos x="529" y="189"/>
                </a:cxn>
                <a:cxn ang="0">
                  <a:pos x="526" y="191"/>
                </a:cxn>
                <a:cxn ang="0">
                  <a:pos x="497" y="205"/>
                </a:cxn>
                <a:cxn ang="0">
                  <a:pos x="495" y="205"/>
                </a:cxn>
                <a:cxn ang="0">
                  <a:pos x="453" y="215"/>
                </a:cxn>
                <a:cxn ang="0">
                  <a:pos x="403" y="221"/>
                </a:cxn>
                <a:cxn ang="0">
                  <a:pos x="347" y="226"/>
                </a:cxn>
                <a:cxn ang="0">
                  <a:pos x="284" y="228"/>
                </a:cxn>
                <a:cxn ang="0">
                  <a:pos x="147" y="228"/>
                </a:cxn>
                <a:cxn ang="0">
                  <a:pos x="0" y="224"/>
                </a:cxn>
                <a:cxn ang="0">
                  <a:pos x="1" y="208"/>
                </a:cxn>
              </a:cxnLst>
              <a:rect l="0" t="0" r="r" b="b"/>
              <a:pathLst>
                <a:path w="929" h="228">
                  <a:moveTo>
                    <a:pt x="1" y="208"/>
                  </a:moveTo>
                  <a:lnTo>
                    <a:pt x="148" y="212"/>
                  </a:lnTo>
                  <a:lnTo>
                    <a:pt x="284" y="212"/>
                  </a:lnTo>
                  <a:lnTo>
                    <a:pt x="346" y="210"/>
                  </a:lnTo>
                  <a:lnTo>
                    <a:pt x="402" y="205"/>
                  </a:lnTo>
                  <a:lnTo>
                    <a:pt x="452" y="200"/>
                  </a:lnTo>
                  <a:lnTo>
                    <a:pt x="492" y="190"/>
                  </a:lnTo>
                  <a:lnTo>
                    <a:pt x="490" y="190"/>
                  </a:lnTo>
                  <a:lnTo>
                    <a:pt x="519" y="176"/>
                  </a:lnTo>
                  <a:lnTo>
                    <a:pt x="516" y="178"/>
                  </a:lnTo>
                  <a:lnTo>
                    <a:pt x="533" y="158"/>
                  </a:lnTo>
                  <a:lnTo>
                    <a:pt x="532" y="161"/>
                  </a:lnTo>
                  <a:lnTo>
                    <a:pt x="540" y="139"/>
                  </a:lnTo>
                  <a:lnTo>
                    <a:pt x="540" y="141"/>
                  </a:lnTo>
                  <a:lnTo>
                    <a:pt x="543" y="116"/>
                  </a:lnTo>
                  <a:lnTo>
                    <a:pt x="544" y="92"/>
                  </a:lnTo>
                  <a:lnTo>
                    <a:pt x="549" y="68"/>
                  </a:lnTo>
                  <a:cubicBezTo>
                    <a:pt x="549" y="67"/>
                    <a:pt x="549" y="66"/>
                    <a:pt x="550" y="65"/>
                  </a:cubicBezTo>
                  <a:lnTo>
                    <a:pt x="561" y="46"/>
                  </a:lnTo>
                  <a:cubicBezTo>
                    <a:pt x="561" y="45"/>
                    <a:pt x="562" y="45"/>
                    <a:pt x="563" y="44"/>
                  </a:cubicBezTo>
                  <a:lnTo>
                    <a:pt x="584" y="29"/>
                  </a:lnTo>
                  <a:cubicBezTo>
                    <a:pt x="585" y="28"/>
                    <a:pt x="585" y="28"/>
                    <a:pt x="586" y="28"/>
                  </a:cubicBezTo>
                  <a:lnTo>
                    <a:pt x="651" y="10"/>
                  </a:lnTo>
                  <a:cubicBezTo>
                    <a:pt x="652" y="10"/>
                    <a:pt x="652" y="10"/>
                    <a:pt x="653" y="9"/>
                  </a:cubicBezTo>
                  <a:lnTo>
                    <a:pt x="735" y="1"/>
                  </a:lnTo>
                  <a:lnTo>
                    <a:pt x="828" y="0"/>
                  </a:lnTo>
                  <a:lnTo>
                    <a:pt x="929" y="2"/>
                  </a:lnTo>
                  <a:lnTo>
                    <a:pt x="928" y="18"/>
                  </a:lnTo>
                  <a:lnTo>
                    <a:pt x="829" y="16"/>
                  </a:lnTo>
                  <a:lnTo>
                    <a:pt x="736" y="17"/>
                  </a:lnTo>
                  <a:lnTo>
                    <a:pt x="654" y="25"/>
                  </a:lnTo>
                  <a:lnTo>
                    <a:pt x="656" y="25"/>
                  </a:lnTo>
                  <a:lnTo>
                    <a:pt x="591" y="43"/>
                  </a:lnTo>
                  <a:lnTo>
                    <a:pt x="593" y="42"/>
                  </a:lnTo>
                  <a:lnTo>
                    <a:pt x="572" y="57"/>
                  </a:lnTo>
                  <a:lnTo>
                    <a:pt x="574" y="54"/>
                  </a:lnTo>
                  <a:lnTo>
                    <a:pt x="563" y="73"/>
                  </a:lnTo>
                  <a:lnTo>
                    <a:pt x="564" y="71"/>
                  </a:lnTo>
                  <a:lnTo>
                    <a:pt x="560" y="93"/>
                  </a:lnTo>
                  <a:lnTo>
                    <a:pt x="558" y="117"/>
                  </a:lnTo>
                  <a:lnTo>
                    <a:pt x="555" y="142"/>
                  </a:lnTo>
                  <a:cubicBezTo>
                    <a:pt x="555" y="143"/>
                    <a:pt x="555" y="144"/>
                    <a:pt x="555" y="144"/>
                  </a:cubicBezTo>
                  <a:lnTo>
                    <a:pt x="547" y="166"/>
                  </a:lnTo>
                  <a:cubicBezTo>
                    <a:pt x="547" y="167"/>
                    <a:pt x="546" y="168"/>
                    <a:pt x="546" y="169"/>
                  </a:cubicBezTo>
                  <a:lnTo>
                    <a:pt x="529" y="189"/>
                  </a:lnTo>
                  <a:cubicBezTo>
                    <a:pt x="528" y="190"/>
                    <a:pt x="527" y="190"/>
                    <a:pt x="526" y="191"/>
                  </a:cubicBezTo>
                  <a:lnTo>
                    <a:pt x="497" y="205"/>
                  </a:lnTo>
                  <a:cubicBezTo>
                    <a:pt x="496" y="205"/>
                    <a:pt x="496" y="205"/>
                    <a:pt x="495" y="205"/>
                  </a:cubicBezTo>
                  <a:lnTo>
                    <a:pt x="453" y="215"/>
                  </a:lnTo>
                  <a:lnTo>
                    <a:pt x="403" y="221"/>
                  </a:lnTo>
                  <a:lnTo>
                    <a:pt x="347" y="226"/>
                  </a:lnTo>
                  <a:lnTo>
                    <a:pt x="284" y="228"/>
                  </a:lnTo>
                  <a:lnTo>
                    <a:pt x="147" y="228"/>
                  </a:lnTo>
                  <a:lnTo>
                    <a:pt x="0" y="224"/>
                  </a:lnTo>
                  <a:lnTo>
                    <a:pt x="1" y="208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ko-KR" altLang="en-US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endParaRPr>
            </a:p>
          </p:txBody>
        </p:sp>
        <p:pic>
          <p:nvPicPr>
            <p:cNvPr id="28" name="Picture 10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19261" y="3101871"/>
              <a:ext cx="874975" cy="7408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4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02141" y="2911378"/>
              <a:ext cx="812809" cy="1080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" name="Rectangle 40"/>
            <p:cNvSpPr>
              <a:spLocks noChangeArrowheads="1"/>
            </p:cNvSpPr>
            <p:nvPr/>
          </p:nvSpPr>
          <p:spPr bwMode="auto">
            <a:xfrm>
              <a:off x="5623143" y="4031025"/>
              <a:ext cx="726161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1200" dirty="0" smtClean="0">
                  <a:latin typeface="LG스마트체 Bold" panose="020B0600000101010101" pitchFamily="50" charset="-127"/>
                  <a:ea typeface="LG스마트체 Bold" panose="020B0600000101010101" pitchFamily="50" charset="-127"/>
                  <a:cs typeface="굴림" pitchFamily="50" charset="-127"/>
                </a:rPr>
                <a:t>LTE</a:t>
              </a:r>
              <a:r>
                <a:rPr kumimoji="1" lang="ko-KR" altLang="en-US" sz="1200" dirty="0" err="1" smtClean="0">
                  <a:latin typeface="LG스마트체 Bold" panose="020B0600000101010101" pitchFamily="50" charset="-127"/>
                  <a:ea typeface="LG스마트체 Bold" panose="020B0600000101010101" pitchFamily="50" charset="-127"/>
                  <a:cs typeface="굴림" pitchFamily="50" charset="-127"/>
                </a:rPr>
                <a:t>라우터</a:t>
              </a:r>
              <a:r>
                <a:rPr kumimoji="1" lang="ko-KR" altLang="en-US" sz="1200" dirty="0" smtClean="0">
                  <a:latin typeface="LG스마트체 Bold" panose="020B0600000101010101" pitchFamily="50" charset="-127"/>
                  <a:ea typeface="LG스마트체 Bold" panose="020B0600000101010101" pitchFamily="50" charset="-127"/>
                  <a:cs typeface="굴림" pitchFamily="50" charset="-127"/>
                </a:rPr>
                <a:t> </a:t>
              </a:r>
              <a:endParaRPr kumimoji="1" lang="ko-KR" altLang="en-US" sz="1200" dirty="0">
                <a:latin typeface="LG스마트체 Bold" panose="020B0600000101010101" pitchFamily="50" charset="-127"/>
                <a:ea typeface="LG스마트체 Bold" panose="020B0600000101010101" pitchFamily="50" charset="-127"/>
                <a:cs typeface="굴림" pitchFamily="50" charset="-127"/>
              </a:endParaRPr>
            </a:p>
          </p:txBody>
        </p:sp>
        <p:pic>
          <p:nvPicPr>
            <p:cNvPr id="31" name="Picture 61" descr="light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4918254">
              <a:off x="5004290" y="2962615"/>
              <a:ext cx="372285" cy="443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Picture 61" descr="light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1926997">
              <a:off x="4698892" y="3787497"/>
              <a:ext cx="427286" cy="419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Picture 61" descr="light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3881110">
              <a:off x="4925479" y="3371966"/>
              <a:ext cx="327498" cy="4979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" name="Freeform 6"/>
            <p:cNvSpPr>
              <a:spLocks/>
            </p:cNvSpPr>
            <p:nvPr/>
          </p:nvSpPr>
          <p:spPr bwMode="auto">
            <a:xfrm>
              <a:off x="3176076" y="3482400"/>
              <a:ext cx="873850" cy="383479"/>
            </a:xfrm>
            <a:custGeom>
              <a:avLst/>
              <a:gdLst/>
              <a:ahLst/>
              <a:cxnLst>
                <a:cxn ang="0">
                  <a:pos x="375" y="227"/>
                </a:cxn>
                <a:cxn ang="0">
                  <a:pos x="724" y="227"/>
                </a:cxn>
                <a:cxn ang="0">
                  <a:pos x="1026" y="220"/>
                </a:cxn>
                <a:cxn ang="0">
                  <a:pos x="1257" y="203"/>
                </a:cxn>
                <a:cxn ang="0">
                  <a:pos x="1331" y="189"/>
                </a:cxn>
                <a:cxn ang="0">
                  <a:pos x="1353" y="179"/>
                </a:cxn>
                <a:cxn ang="0">
                  <a:pos x="1370" y="169"/>
                </a:cxn>
                <a:cxn ang="0">
                  <a:pos x="1388" y="146"/>
                </a:cxn>
                <a:cxn ang="0">
                  <a:pos x="1395" y="122"/>
                </a:cxn>
                <a:cxn ang="0">
                  <a:pos x="1400" y="95"/>
                </a:cxn>
                <a:cxn ang="0">
                  <a:pos x="1413" y="69"/>
                </a:cxn>
                <a:cxn ang="0">
                  <a:pos x="1425" y="57"/>
                </a:cxn>
                <a:cxn ang="0">
                  <a:pos x="1443" y="46"/>
                </a:cxn>
                <a:cxn ang="0">
                  <a:pos x="1467" y="37"/>
                </a:cxn>
                <a:cxn ang="0">
                  <a:pos x="1574" y="19"/>
                </a:cxn>
                <a:cxn ang="0">
                  <a:pos x="1765" y="5"/>
                </a:cxn>
                <a:cxn ang="0">
                  <a:pos x="1992" y="0"/>
                </a:cxn>
                <a:cxn ang="0">
                  <a:pos x="2369" y="2"/>
                </a:cxn>
                <a:cxn ang="0">
                  <a:pos x="2114" y="16"/>
                </a:cxn>
                <a:cxn ang="0">
                  <a:pos x="1876" y="18"/>
                </a:cxn>
                <a:cxn ang="0">
                  <a:pos x="1666" y="26"/>
                </a:cxn>
                <a:cxn ang="0">
                  <a:pos x="1501" y="45"/>
                </a:cxn>
                <a:cxn ang="0">
                  <a:pos x="1471" y="52"/>
                </a:cxn>
                <a:cxn ang="0">
                  <a:pos x="1450" y="60"/>
                </a:cxn>
                <a:cxn ang="0">
                  <a:pos x="1435" y="69"/>
                </a:cxn>
                <a:cxn ang="0">
                  <a:pos x="1426" y="78"/>
                </a:cxn>
                <a:cxn ang="0">
                  <a:pos x="1415" y="100"/>
                </a:cxn>
                <a:cxn ang="0">
                  <a:pos x="1402" y="154"/>
                </a:cxn>
                <a:cxn ang="0">
                  <a:pos x="1381" y="181"/>
                </a:cxn>
                <a:cxn ang="0">
                  <a:pos x="1361" y="193"/>
                </a:cxn>
                <a:cxn ang="0">
                  <a:pos x="1336" y="204"/>
                </a:cxn>
                <a:cxn ang="0">
                  <a:pos x="1301" y="212"/>
                </a:cxn>
                <a:cxn ang="0">
                  <a:pos x="1153" y="229"/>
                </a:cxn>
                <a:cxn ang="0">
                  <a:pos x="883" y="241"/>
                </a:cxn>
                <a:cxn ang="0">
                  <a:pos x="553" y="244"/>
                </a:cxn>
                <a:cxn ang="0">
                  <a:pos x="0" y="239"/>
                </a:cxn>
              </a:cxnLst>
              <a:rect l="0" t="0" r="r" b="b"/>
              <a:pathLst>
                <a:path w="2369" h="244">
                  <a:moveTo>
                    <a:pt x="1" y="223"/>
                  </a:moveTo>
                  <a:lnTo>
                    <a:pt x="375" y="227"/>
                  </a:lnTo>
                  <a:lnTo>
                    <a:pt x="554" y="228"/>
                  </a:lnTo>
                  <a:lnTo>
                    <a:pt x="724" y="227"/>
                  </a:lnTo>
                  <a:lnTo>
                    <a:pt x="882" y="225"/>
                  </a:lnTo>
                  <a:lnTo>
                    <a:pt x="1026" y="220"/>
                  </a:lnTo>
                  <a:lnTo>
                    <a:pt x="1152" y="213"/>
                  </a:lnTo>
                  <a:lnTo>
                    <a:pt x="1257" y="203"/>
                  </a:lnTo>
                  <a:lnTo>
                    <a:pt x="1298" y="197"/>
                  </a:lnTo>
                  <a:lnTo>
                    <a:pt x="1331" y="189"/>
                  </a:lnTo>
                  <a:lnTo>
                    <a:pt x="1329" y="189"/>
                  </a:lnTo>
                  <a:lnTo>
                    <a:pt x="1353" y="179"/>
                  </a:lnTo>
                  <a:lnTo>
                    <a:pt x="1352" y="180"/>
                  </a:lnTo>
                  <a:lnTo>
                    <a:pt x="1370" y="169"/>
                  </a:lnTo>
                  <a:lnTo>
                    <a:pt x="1368" y="170"/>
                  </a:lnTo>
                  <a:lnTo>
                    <a:pt x="1388" y="146"/>
                  </a:lnTo>
                  <a:lnTo>
                    <a:pt x="1387" y="149"/>
                  </a:lnTo>
                  <a:lnTo>
                    <a:pt x="1395" y="122"/>
                  </a:lnTo>
                  <a:lnTo>
                    <a:pt x="1400" y="97"/>
                  </a:lnTo>
                  <a:cubicBezTo>
                    <a:pt x="1400" y="96"/>
                    <a:pt x="1400" y="96"/>
                    <a:pt x="1400" y="95"/>
                  </a:cubicBezTo>
                  <a:lnTo>
                    <a:pt x="1411" y="71"/>
                  </a:lnTo>
                  <a:cubicBezTo>
                    <a:pt x="1412" y="70"/>
                    <a:pt x="1412" y="69"/>
                    <a:pt x="1413" y="69"/>
                  </a:cubicBezTo>
                  <a:lnTo>
                    <a:pt x="1424" y="58"/>
                  </a:lnTo>
                  <a:cubicBezTo>
                    <a:pt x="1424" y="57"/>
                    <a:pt x="1425" y="57"/>
                    <a:pt x="1425" y="57"/>
                  </a:cubicBezTo>
                  <a:lnTo>
                    <a:pt x="1441" y="47"/>
                  </a:lnTo>
                  <a:cubicBezTo>
                    <a:pt x="1442" y="46"/>
                    <a:pt x="1442" y="46"/>
                    <a:pt x="1443" y="46"/>
                  </a:cubicBezTo>
                  <a:lnTo>
                    <a:pt x="1466" y="37"/>
                  </a:lnTo>
                  <a:cubicBezTo>
                    <a:pt x="1466" y="37"/>
                    <a:pt x="1466" y="37"/>
                    <a:pt x="1467" y="37"/>
                  </a:cubicBezTo>
                  <a:lnTo>
                    <a:pt x="1498" y="30"/>
                  </a:lnTo>
                  <a:lnTo>
                    <a:pt x="1574" y="19"/>
                  </a:lnTo>
                  <a:lnTo>
                    <a:pt x="1665" y="10"/>
                  </a:lnTo>
                  <a:lnTo>
                    <a:pt x="1765" y="5"/>
                  </a:lnTo>
                  <a:lnTo>
                    <a:pt x="1875" y="2"/>
                  </a:lnTo>
                  <a:lnTo>
                    <a:pt x="1992" y="0"/>
                  </a:lnTo>
                  <a:lnTo>
                    <a:pt x="2114" y="0"/>
                  </a:lnTo>
                  <a:lnTo>
                    <a:pt x="2369" y="2"/>
                  </a:lnTo>
                  <a:lnTo>
                    <a:pt x="2368" y="18"/>
                  </a:lnTo>
                  <a:lnTo>
                    <a:pt x="2114" y="16"/>
                  </a:lnTo>
                  <a:lnTo>
                    <a:pt x="1993" y="16"/>
                  </a:lnTo>
                  <a:lnTo>
                    <a:pt x="1876" y="18"/>
                  </a:lnTo>
                  <a:lnTo>
                    <a:pt x="1766" y="21"/>
                  </a:lnTo>
                  <a:lnTo>
                    <a:pt x="1666" y="26"/>
                  </a:lnTo>
                  <a:lnTo>
                    <a:pt x="1577" y="34"/>
                  </a:lnTo>
                  <a:lnTo>
                    <a:pt x="1501" y="45"/>
                  </a:lnTo>
                  <a:lnTo>
                    <a:pt x="1470" y="52"/>
                  </a:lnTo>
                  <a:lnTo>
                    <a:pt x="1471" y="52"/>
                  </a:lnTo>
                  <a:lnTo>
                    <a:pt x="1448" y="61"/>
                  </a:lnTo>
                  <a:lnTo>
                    <a:pt x="1450" y="60"/>
                  </a:lnTo>
                  <a:lnTo>
                    <a:pt x="1434" y="70"/>
                  </a:lnTo>
                  <a:lnTo>
                    <a:pt x="1435" y="69"/>
                  </a:lnTo>
                  <a:lnTo>
                    <a:pt x="1424" y="80"/>
                  </a:lnTo>
                  <a:lnTo>
                    <a:pt x="1426" y="78"/>
                  </a:lnTo>
                  <a:lnTo>
                    <a:pt x="1415" y="102"/>
                  </a:lnTo>
                  <a:lnTo>
                    <a:pt x="1415" y="100"/>
                  </a:lnTo>
                  <a:lnTo>
                    <a:pt x="1410" y="127"/>
                  </a:lnTo>
                  <a:lnTo>
                    <a:pt x="1402" y="154"/>
                  </a:lnTo>
                  <a:cubicBezTo>
                    <a:pt x="1402" y="155"/>
                    <a:pt x="1401" y="156"/>
                    <a:pt x="1401" y="157"/>
                  </a:cubicBezTo>
                  <a:lnTo>
                    <a:pt x="1381" y="181"/>
                  </a:lnTo>
                  <a:cubicBezTo>
                    <a:pt x="1380" y="181"/>
                    <a:pt x="1379" y="182"/>
                    <a:pt x="1379" y="182"/>
                  </a:cubicBezTo>
                  <a:lnTo>
                    <a:pt x="1361" y="193"/>
                  </a:lnTo>
                  <a:cubicBezTo>
                    <a:pt x="1360" y="194"/>
                    <a:pt x="1360" y="194"/>
                    <a:pt x="1360" y="194"/>
                  </a:cubicBezTo>
                  <a:lnTo>
                    <a:pt x="1336" y="204"/>
                  </a:lnTo>
                  <a:cubicBezTo>
                    <a:pt x="1335" y="204"/>
                    <a:pt x="1335" y="204"/>
                    <a:pt x="1334" y="204"/>
                  </a:cubicBezTo>
                  <a:lnTo>
                    <a:pt x="1301" y="212"/>
                  </a:lnTo>
                  <a:lnTo>
                    <a:pt x="1258" y="219"/>
                  </a:lnTo>
                  <a:lnTo>
                    <a:pt x="1153" y="229"/>
                  </a:lnTo>
                  <a:lnTo>
                    <a:pt x="1027" y="236"/>
                  </a:lnTo>
                  <a:lnTo>
                    <a:pt x="883" y="241"/>
                  </a:lnTo>
                  <a:lnTo>
                    <a:pt x="725" y="243"/>
                  </a:lnTo>
                  <a:lnTo>
                    <a:pt x="553" y="244"/>
                  </a:lnTo>
                  <a:lnTo>
                    <a:pt x="374" y="243"/>
                  </a:lnTo>
                  <a:lnTo>
                    <a:pt x="0" y="239"/>
                  </a:lnTo>
                  <a:lnTo>
                    <a:pt x="1" y="223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ko-KR" altLang="en-US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endParaRPr>
            </a:p>
          </p:txBody>
        </p:sp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3650" y="2911378"/>
              <a:ext cx="1072555" cy="1052586"/>
            </a:xfrm>
            <a:prstGeom prst="rect">
              <a:avLst/>
            </a:prstGeom>
          </p:spPr>
        </p:pic>
        <p:pic>
          <p:nvPicPr>
            <p:cNvPr id="16" name="그림 101" descr="untitled1.png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9914" y="3223678"/>
              <a:ext cx="648320" cy="5898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2463" y="3845017"/>
              <a:ext cx="905406" cy="635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Freeform 32"/>
            <p:cNvSpPr>
              <a:spLocks/>
            </p:cNvSpPr>
            <p:nvPr/>
          </p:nvSpPr>
          <p:spPr bwMode="auto">
            <a:xfrm>
              <a:off x="6248197" y="3703413"/>
              <a:ext cx="1002124" cy="427085"/>
            </a:xfrm>
            <a:custGeom>
              <a:avLst/>
              <a:gdLst/>
              <a:ahLst/>
              <a:cxnLst>
                <a:cxn ang="0">
                  <a:pos x="849" y="522"/>
                </a:cxn>
                <a:cxn ang="0">
                  <a:pos x="715" y="531"/>
                </a:cxn>
                <a:cxn ang="0">
                  <a:pos x="590" y="532"/>
                </a:cxn>
                <a:cxn ang="0">
                  <a:pos x="533" y="526"/>
                </a:cxn>
                <a:cxn ang="0">
                  <a:pos x="480" y="516"/>
                </a:cxn>
                <a:cxn ang="0">
                  <a:pos x="479" y="516"/>
                </a:cxn>
                <a:cxn ang="0">
                  <a:pos x="434" y="500"/>
                </a:cxn>
                <a:cxn ang="0">
                  <a:pos x="432" y="499"/>
                </a:cxn>
                <a:cxn ang="0">
                  <a:pos x="395" y="475"/>
                </a:cxn>
                <a:cxn ang="0">
                  <a:pos x="393" y="473"/>
                </a:cxn>
                <a:cxn ang="0">
                  <a:pos x="366" y="438"/>
                </a:cxn>
                <a:cxn ang="0">
                  <a:pos x="365" y="436"/>
                </a:cxn>
                <a:cxn ang="0">
                  <a:pos x="350" y="389"/>
                </a:cxn>
                <a:cxn ang="0">
                  <a:pos x="350" y="388"/>
                </a:cxn>
                <a:cxn ang="0">
                  <a:pos x="342" y="333"/>
                </a:cxn>
                <a:cxn ang="0">
                  <a:pos x="339" y="273"/>
                </a:cxn>
                <a:cxn ang="0">
                  <a:pos x="337" y="213"/>
                </a:cxn>
                <a:cxn ang="0">
                  <a:pos x="333" y="158"/>
                </a:cxn>
                <a:cxn ang="0">
                  <a:pos x="324" y="111"/>
                </a:cxn>
                <a:cxn ang="0">
                  <a:pos x="324" y="113"/>
                </a:cxn>
                <a:cxn ang="0">
                  <a:pos x="305" y="77"/>
                </a:cxn>
                <a:cxn ang="0">
                  <a:pos x="307" y="79"/>
                </a:cxn>
                <a:cxn ang="0">
                  <a:pos x="280" y="54"/>
                </a:cxn>
                <a:cxn ang="0">
                  <a:pos x="282" y="55"/>
                </a:cxn>
                <a:cxn ang="0">
                  <a:pos x="250" y="37"/>
                </a:cxn>
                <a:cxn ang="0">
                  <a:pos x="252" y="38"/>
                </a:cxn>
                <a:cxn ang="0">
                  <a:pos x="176" y="20"/>
                </a:cxn>
                <a:cxn ang="0">
                  <a:pos x="177" y="20"/>
                </a:cxn>
                <a:cxn ang="0">
                  <a:pos x="91" y="16"/>
                </a:cxn>
                <a:cxn ang="0">
                  <a:pos x="1" y="21"/>
                </a:cxn>
                <a:cxn ang="0">
                  <a:pos x="0" y="5"/>
                </a:cxn>
                <a:cxn ang="0">
                  <a:pos x="92" y="0"/>
                </a:cxn>
                <a:cxn ang="0">
                  <a:pos x="178" y="4"/>
                </a:cxn>
                <a:cxn ang="0">
                  <a:pos x="179" y="5"/>
                </a:cxn>
                <a:cxn ang="0">
                  <a:pos x="255" y="23"/>
                </a:cxn>
                <a:cxn ang="0">
                  <a:pos x="257" y="23"/>
                </a:cxn>
                <a:cxn ang="0">
                  <a:pos x="289" y="41"/>
                </a:cxn>
                <a:cxn ang="0">
                  <a:pos x="291" y="43"/>
                </a:cxn>
                <a:cxn ang="0">
                  <a:pos x="318" y="68"/>
                </a:cxn>
                <a:cxn ang="0">
                  <a:pos x="320" y="70"/>
                </a:cxn>
                <a:cxn ang="0">
                  <a:pos x="339" y="106"/>
                </a:cxn>
                <a:cxn ang="0">
                  <a:pos x="339" y="108"/>
                </a:cxn>
                <a:cxn ang="0">
                  <a:pos x="349" y="157"/>
                </a:cxn>
                <a:cxn ang="0">
                  <a:pos x="353" y="212"/>
                </a:cxn>
                <a:cxn ang="0">
                  <a:pos x="355" y="272"/>
                </a:cxn>
                <a:cxn ang="0">
                  <a:pos x="357" y="330"/>
                </a:cxn>
                <a:cxn ang="0">
                  <a:pos x="365" y="385"/>
                </a:cxn>
                <a:cxn ang="0">
                  <a:pos x="365" y="384"/>
                </a:cxn>
                <a:cxn ang="0">
                  <a:pos x="380" y="431"/>
                </a:cxn>
                <a:cxn ang="0">
                  <a:pos x="379" y="429"/>
                </a:cxn>
                <a:cxn ang="0">
                  <a:pos x="406" y="464"/>
                </a:cxn>
                <a:cxn ang="0">
                  <a:pos x="404" y="462"/>
                </a:cxn>
                <a:cxn ang="0">
                  <a:pos x="441" y="486"/>
                </a:cxn>
                <a:cxn ang="0">
                  <a:pos x="439" y="485"/>
                </a:cxn>
                <a:cxn ang="0">
                  <a:pos x="484" y="501"/>
                </a:cxn>
                <a:cxn ang="0">
                  <a:pos x="483" y="501"/>
                </a:cxn>
                <a:cxn ang="0">
                  <a:pos x="534" y="511"/>
                </a:cxn>
                <a:cxn ang="0">
                  <a:pos x="589" y="516"/>
                </a:cxn>
                <a:cxn ang="0">
                  <a:pos x="714" y="515"/>
                </a:cxn>
                <a:cxn ang="0">
                  <a:pos x="848" y="506"/>
                </a:cxn>
                <a:cxn ang="0">
                  <a:pos x="849" y="522"/>
                </a:cxn>
              </a:cxnLst>
              <a:rect l="0" t="0" r="r" b="b"/>
              <a:pathLst>
                <a:path w="849" h="532">
                  <a:moveTo>
                    <a:pt x="849" y="522"/>
                  </a:moveTo>
                  <a:lnTo>
                    <a:pt x="715" y="531"/>
                  </a:lnTo>
                  <a:lnTo>
                    <a:pt x="590" y="532"/>
                  </a:lnTo>
                  <a:lnTo>
                    <a:pt x="533" y="526"/>
                  </a:lnTo>
                  <a:lnTo>
                    <a:pt x="480" y="516"/>
                  </a:lnTo>
                  <a:cubicBezTo>
                    <a:pt x="480" y="516"/>
                    <a:pt x="479" y="516"/>
                    <a:pt x="479" y="516"/>
                  </a:cubicBezTo>
                  <a:lnTo>
                    <a:pt x="434" y="500"/>
                  </a:lnTo>
                  <a:cubicBezTo>
                    <a:pt x="433" y="500"/>
                    <a:pt x="433" y="500"/>
                    <a:pt x="432" y="499"/>
                  </a:cubicBezTo>
                  <a:lnTo>
                    <a:pt x="395" y="475"/>
                  </a:lnTo>
                  <a:cubicBezTo>
                    <a:pt x="394" y="475"/>
                    <a:pt x="394" y="474"/>
                    <a:pt x="393" y="473"/>
                  </a:cubicBezTo>
                  <a:lnTo>
                    <a:pt x="366" y="438"/>
                  </a:lnTo>
                  <a:cubicBezTo>
                    <a:pt x="366" y="438"/>
                    <a:pt x="365" y="437"/>
                    <a:pt x="365" y="436"/>
                  </a:cubicBezTo>
                  <a:lnTo>
                    <a:pt x="350" y="389"/>
                  </a:lnTo>
                  <a:cubicBezTo>
                    <a:pt x="350" y="388"/>
                    <a:pt x="350" y="388"/>
                    <a:pt x="350" y="388"/>
                  </a:cubicBezTo>
                  <a:lnTo>
                    <a:pt x="342" y="333"/>
                  </a:lnTo>
                  <a:lnTo>
                    <a:pt x="339" y="273"/>
                  </a:lnTo>
                  <a:lnTo>
                    <a:pt x="337" y="213"/>
                  </a:lnTo>
                  <a:lnTo>
                    <a:pt x="333" y="158"/>
                  </a:lnTo>
                  <a:lnTo>
                    <a:pt x="324" y="111"/>
                  </a:lnTo>
                  <a:lnTo>
                    <a:pt x="324" y="113"/>
                  </a:lnTo>
                  <a:lnTo>
                    <a:pt x="305" y="77"/>
                  </a:lnTo>
                  <a:lnTo>
                    <a:pt x="307" y="79"/>
                  </a:lnTo>
                  <a:lnTo>
                    <a:pt x="280" y="54"/>
                  </a:lnTo>
                  <a:lnTo>
                    <a:pt x="282" y="55"/>
                  </a:lnTo>
                  <a:lnTo>
                    <a:pt x="250" y="37"/>
                  </a:lnTo>
                  <a:lnTo>
                    <a:pt x="252" y="38"/>
                  </a:lnTo>
                  <a:lnTo>
                    <a:pt x="176" y="20"/>
                  </a:lnTo>
                  <a:lnTo>
                    <a:pt x="177" y="20"/>
                  </a:lnTo>
                  <a:lnTo>
                    <a:pt x="91" y="16"/>
                  </a:lnTo>
                  <a:lnTo>
                    <a:pt x="1" y="21"/>
                  </a:lnTo>
                  <a:lnTo>
                    <a:pt x="0" y="5"/>
                  </a:lnTo>
                  <a:lnTo>
                    <a:pt x="92" y="0"/>
                  </a:lnTo>
                  <a:lnTo>
                    <a:pt x="178" y="4"/>
                  </a:lnTo>
                  <a:cubicBezTo>
                    <a:pt x="178" y="4"/>
                    <a:pt x="179" y="5"/>
                    <a:pt x="179" y="5"/>
                  </a:cubicBezTo>
                  <a:lnTo>
                    <a:pt x="255" y="23"/>
                  </a:lnTo>
                  <a:cubicBezTo>
                    <a:pt x="256" y="23"/>
                    <a:pt x="257" y="23"/>
                    <a:pt x="257" y="23"/>
                  </a:cubicBezTo>
                  <a:lnTo>
                    <a:pt x="289" y="41"/>
                  </a:lnTo>
                  <a:cubicBezTo>
                    <a:pt x="290" y="42"/>
                    <a:pt x="290" y="42"/>
                    <a:pt x="291" y="43"/>
                  </a:cubicBezTo>
                  <a:lnTo>
                    <a:pt x="318" y="68"/>
                  </a:lnTo>
                  <a:cubicBezTo>
                    <a:pt x="319" y="68"/>
                    <a:pt x="319" y="69"/>
                    <a:pt x="320" y="70"/>
                  </a:cubicBezTo>
                  <a:lnTo>
                    <a:pt x="339" y="106"/>
                  </a:lnTo>
                  <a:cubicBezTo>
                    <a:pt x="339" y="106"/>
                    <a:pt x="339" y="107"/>
                    <a:pt x="339" y="108"/>
                  </a:cubicBezTo>
                  <a:lnTo>
                    <a:pt x="349" y="157"/>
                  </a:lnTo>
                  <a:lnTo>
                    <a:pt x="353" y="212"/>
                  </a:lnTo>
                  <a:lnTo>
                    <a:pt x="355" y="272"/>
                  </a:lnTo>
                  <a:lnTo>
                    <a:pt x="357" y="330"/>
                  </a:lnTo>
                  <a:lnTo>
                    <a:pt x="365" y="385"/>
                  </a:lnTo>
                  <a:lnTo>
                    <a:pt x="365" y="384"/>
                  </a:lnTo>
                  <a:lnTo>
                    <a:pt x="380" y="431"/>
                  </a:lnTo>
                  <a:lnTo>
                    <a:pt x="379" y="429"/>
                  </a:lnTo>
                  <a:lnTo>
                    <a:pt x="406" y="464"/>
                  </a:lnTo>
                  <a:lnTo>
                    <a:pt x="404" y="462"/>
                  </a:lnTo>
                  <a:lnTo>
                    <a:pt x="441" y="486"/>
                  </a:lnTo>
                  <a:lnTo>
                    <a:pt x="439" y="485"/>
                  </a:lnTo>
                  <a:lnTo>
                    <a:pt x="484" y="501"/>
                  </a:lnTo>
                  <a:lnTo>
                    <a:pt x="483" y="501"/>
                  </a:lnTo>
                  <a:lnTo>
                    <a:pt x="534" y="511"/>
                  </a:lnTo>
                  <a:lnTo>
                    <a:pt x="589" y="516"/>
                  </a:lnTo>
                  <a:lnTo>
                    <a:pt x="714" y="515"/>
                  </a:lnTo>
                  <a:lnTo>
                    <a:pt x="848" y="506"/>
                  </a:lnTo>
                  <a:lnTo>
                    <a:pt x="849" y="522"/>
                  </a:lnTo>
                  <a:close/>
                </a:path>
              </a:pathLst>
            </a:custGeom>
            <a:solidFill>
              <a:srgbClr val="7F7F7F"/>
            </a:solidFill>
            <a:ln w="0" cap="flat">
              <a:solidFill>
                <a:srgbClr val="7F7F7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ko-KR" altLang="en-US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endParaRPr>
            </a:p>
          </p:txBody>
        </p:sp>
        <p:pic>
          <p:nvPicPr>
            <p:cNvPr id="23" name="Picture 18" descr="C:\Users\이우석 주임\Desktop\1288069499_videocam.png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51301" y="3756094"/>
              <a:ext cx="815134" cy="719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12" descr="C:\Users\이우석 주임\Desktop\1305772550_Movies.png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2384882" y="3273994"/>
              <a:ext cx="763091" cy="718779"/>
            </a:xfrm>
            <a:prstGeom prst="rect">
              <a:avLst/>
            </a:prstGeom>
            <a:noFill/>
          </p:spPr>
        </p:pic>
        <p:sp>
          <p:nvSpPr>
            <p:cNvPr id="25" name="Rectangle 40"/>
            <p:cNvSpPr>
              <a:spLocks noChangeArrowheads="1"/>
            </p:cNvSpPr>
            <p:nvPr/>
          </p:nvSpPr>
          <p:spPr bwMode="auto">
            <a:xfrm flipH="1">
              <a:off x="1856656" y="3963964"/>
              <a:ext cx="185938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200" dirty="0" err="1" smtClean="0">
                  <a:solidFill>
                    <a:srgbClr val="000000"/>
                  </a:solidFill>
                  <a:latin typeface="LG스마트체 Bold" panose="020B0600000101010101" pitchFamily="50" charset="-127"/>
                  <a:ea typeface="LG스마트체 Bold" panose="020B0600000101010101" pitchFamily="50" charset="-127"/>
                  <a:cs typeface="굴림" pitchFamily="50" charset="-127"/>
                </a:rPr>
                <a:t>고객사</a:t>
              </a:r>
              <a:r>
                <a:rPr lang="ko-KR" altLang="en-US" sz="1200" dirty="0" smtClean="0">
                  <a:solidFill>
                    <a:srgbClr val="000000"/>
                  </a:solidFill>
                  <a:latin typeface="LG스마트체 Bold" panose="020B0600000101010101" pitchFamily="50" charset="-127"/>
                  <a:ea typeface="LG스마트체 Bold" panose="020B0600000101010101" pitchFamily="50" charset="-127"/>
                  <a:cs typeface="굴림" pitchFamily="50" charset="-127"/>
                </a:rPr>
                <a:t> 서</a:t>
              </a:r>
              <a:r>
                <a:rPr lang="ko-KR" altLang="en-US" sz="1200" dirty="0">
                  <a:solidFill>
                    <a:srgbClr val="000000"/>
                  </a:solidFill>
                  <a:latin typeface="LG스마트체 Bold" panose="020B0600000101010101" pitchFamily="50" charset="-127"/>
                  <a:ea typeface="LG스마트체 Bold" panose="020B0600000101010101" pitchFamily="50" charset="-127"/>
                  <a:cs typeface="굴림" pitchFamily="50" charset="-127"/>
                </a:rPr>
                <a:t>버</a:t>
              </a: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5247699" y="4187986"/>
              <a:ext cx="147704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buClr>
                  <a:srgbClr val="002060"/>
                </a:buClr>
              </a:pPr>
              <a:r>
                <a:rPr lang="en-US" altLang="ko-KR" sz="1200" dirty="0" smtClean="0">
                  <a:solidFill>
                    <a:srgbClr val="EC008C"/>
                  </a:solidFill>
                  <a:latin typeface="LG스마트체 Bold" panose="020B0600000101010101" pitchFamily="50" charset="-127"/>
                  <a:ea typeface="LG스마트체 Bold" panose="020B0600000101010101" pitchFamily="50" charset="-127"/>
                </a:rPr>
                <a:t>(</a:t>
              </a:r>
              <a:r>
                <a:rPr lang="ko-KR" altLang="en-US" sz="1200" dirty="0" smtClean="0">
                  <a:solidFill>
                    <a:srgbClr val="EC008C"/>
                  </a:solidFill>
                  <a:latin typeface="LG스마트체 Bold" panose="020B0600000101010101" pitchFamily="50" charset="-127"/>
                  <a:ea typeface="LG스마트체 Bold" panose="020B0600000101010101" pitchFamily="50" charset="-127"/>
                </a:rPr>
                <a:t>고정 </a:t>
              </a:r>
              <a:r>
                <a:rPr lang="en-US" altLang="ko-KR" sz="1200" dirty="0" smtClean="0">
                  <a:solidFill>
                    <a:srgbClr val="EC008C"/>
                  </a:solidFill>
                  <a:latin typeface="LG스마트체 Bold" panose="020B0600000101010101" pitchFamily="50" charset="-127"/>
                  <a:ea typeface="LG스마트체 Bold" panose="020B0600000101010101" pitchFamily="50" charset="-127"/>
                </a:rPr>
                <a:t>IP </a:t>
              </a:r>
              <a:r>
                <a:rPr lang="ko-KR" altLang="en-US" sz="1200" dirty="0" smtClean="0">
                  <a:solidFill>
                    <a:srgbClr val="EC008C"/>
                  </a:solidFill>
                  <a:latin typeface="LG스마트체 Bold" panose="020B0600000101010101" pitchFamily="50" charset="-127"/>
                  <a:ea typeface="LG스마트체 Bold" panose="020B0600000101010101" pitchFamily="50" charset="-127"/>
                </a:rPr>
                <a:t>부여</a:t>
              </a:r>
              <a:r>
                <a:rPr lang="en-US" altLang="ko-KR" sz="1200" dirty="0" smtClean="0">
                  <a:solidFill>
                    <a:srgbClr val="EC008C"/>
                  </a:solidFill>
                  <a:latin typeface="LG스마트체 Bold" panose="020B0600000101010101" pitchFamily="50" charset="-127"/>
                  <a:ea typeface="LG스마트체 Bold" panose="020B0600000101010101" pitchFamily="50" charset="-127"/>
                </a:rPr>
                <a:t>) </a:t>
              </a:r>
              <a:endParaRPr lang="ko-KR" altLang="en-US" sz="1200" dirty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endParaRPr>
            </a:p>
          </p:txBody>
        </p:sp>
      </p:grpSp>
      <p:cxnSp>
        <p:nvCxnSpPr>
          <p:cNvPr id="3" name="직선 연결선 2"/>
          <p:cNvCxnSpPr/>
          <p:nvPr/>
        </p:nvCxnSpPr>
        <p:spPr>
          <a:xfrm>
            <a:off x="495279" y="2636912"/>
            <a:ext cx="877820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/>
          <p:nvPr/>
        </p:nvCxnSpPr>
        <p:spPr>
          <a:xfrm>
            <a:off x="488504" y="4581128"/>
            <a:ext cx="8784976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610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6" grpId="0"/>
      <p:bldP spid="12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/>
          <p:cNvSpPr/>
          <p:nvPr/>
        </p:nvSpPr>
        <p:spPr>
          <a:xfrm>
            <a:off x="194340" y="188913"/>
            <a:ext cx="1625600" cy="452219"/>
          </a:xfrm>
          <a:prstGeom prst="rect">
            <a:avLst/>
          </a:prstGeom>
          <a:solidFill>
            <a:srgbClr val="EC008C"/>
          </a:solidFill>
          <a:ln w="28575">
            <a:solidFill>
              <a:srgbClr val="EC00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상품 소개</a:t>
            </a:r>
            <a:endParaRPr lang="en-US" altLang="ko-KR" sz="2000" dirty="0" smtClean="0"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819939" y="188913"/>
            <a:ext cx="1692901" cy="452217"/>
          </a:xfrm>
          <a:prstGeom prst="rect">
            <a:avLst/>
          </a:prstGeom>
          <a:ln w="28575">
            <a:solidFill>
              <a:srgbClr val="EC008C"/>
            </a:solidFill>
          </a:ln>
        </p:spPr>
        <p:txBody>
          <a:bodyPr wrap="none" anchor="ctr">
            <a:noAutofit/>
          </a:bodyPr>
          <a:lstStyle/>
          <a:p>
            <a:pPr algn="ctr"/>
            <a:r>
              <a:rPr lang="ko-KR" altLang="en-US" sz="2000" dirty="0" smtClean="0">
                <a:solidFill>
                  <a:srgbClr val="EC008C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도</a:t>
            </a:r>
            <a:r>
              <a:rPr lang="ko-KR" altLang="en-US" sz="2000" dirty="0">
                <a:solidFill>
                  <a:srgbClr val="EC008C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입</a:t>
            </a:r>
            <a:r>
              <a:rPr lang="ko-KR" altLang="en-US" sz="2000" dirty="0" smtClean="0">
                <a:solidFill>
                  <a:srgbClr val="EC008C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 효과</a:t>
            </a:r>
            <a:endParaRPr lang="ko-KR" altLang="en-US" sz="2000" dirty="0">
              <a:solidFill>
                <a:srgbClr val="EC008C"/>
              </a:solidFill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550824" y="1004324"/>
            <a:ext cx="8804355" cy="768492"/>
          </a:xfrm>
          <a:prstGeom prst="rect">
            <a:avLst/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</p:spPr>
        <p:txBody>
          <a:bodyPr lIns="144000" tIns="10799" rIns="144000" bIns="10799" anchor="ctr"/>
          <a:lstStyle>
            <a:defPPr>
              <a:defRPr lang="ko-KR"/>
            </a:defPPr>
            <a:lvl1pPr lvl="0" defTabSz="914400" fontAlgn="base" latinLnBrk="0">
              <a:lnSpc>
                <a:spcPct val="120000"/>
              </a:lnSpc>
              <a:spcBef>
                <a:spcPct val="10000"/>
              </a:spcBef>
              <a:spcAft>
                <a:spcPct val="0"/>
              </a:spcAft>
              <a:defRPr sz="1600" kern="0">
                <a:solidFill>
                  <a:srgbClr val="000000"/>
                </a:solidFill>
                <a:latin typeface="LG스마트체 SemiBold" panose="020B0600000101010101" pitchFamily="50" charset="-127"/>
                <a:ea typeface="LG스마트체 SemiBold" panose="020B0600000101010101" pitchFamily="50" charset="-127"/>
              </a:defRPr>
            </a:lvl1pPr>
            <a:lvl2pPr marL="457200" defTabSz="914400"/>
            <a:lvl3pPr marL="914400" defTabSz="914400"/>
            <a:lvl4pPr marL="1371600" defTabSz="914400"/>
            <a:lvl5pPr marL="1828800" defTabSz="914400"/>
            <a:lvl6pPr marL="2286000" defTabSz="914400"/>
            <a:lvl7pPr marL="2743200" defTabSz="914400"/>
            <a:lvl8pPr marL="3200400" defTabSz="914400"/>
            <a:lvl9pPr marL="3657600" defTabSz="914400"/>
          </a:lstStyle>
          <a:p>
            <a:r>
              <a:rPr lang="ko-KR" altLang="en-US" sz="1800" dirty="0" smtClean="0">
                <a:solidFill>
                  <a:schemeClr val="tx1"/>
                </a:solidFill>
              </a:rPr>
              <a:t>  </a:t>
            </a:r>
            <a:r>
              <a:rPr lang="ko-KR" altLang="en-US" sz="1800" dirty="0" err="1" smtClean="0">
                <a:solidFill>
                  <a:schemeClr val="tx1"/>
                </a:solidFill>
              </a:rPr>
              <a:t>모바일오피스넷은</a:t>
            </a:r>
            <a:r>
              <a:rPr lang="ko-KR" altLang="en-US" sz="1800" dirty="0" smtClean="0">
                <a:solidFill>
                  <a:schemeClr val="tx1"/>
                </a:solidFill>
              </a:rPr>
              <a:t> </a:t>
            </a:r>
            <a:r>
              <a:rPr lang="en-US" altLang="ko-KR" sz="1800" dirty="0" smtClean="0">
                <a:solidFill>
                  <a:schemeClr val="tx1"/>
                </a:solidFill>
              </a:rPr>
              <a:t>LGU+</a:t>
            </a:r>
            <a:r>
              <a:rPr lang="ko-KR" altLang="en-US" sz="1800" dirty="0" smtClean="0">
                <a:solidFill>
                  <a:schemeClr val="tx1"/>
                </a:solidFill>
              </a:rPr>
              <a:t>의 우수한 </a:t>
            </a:r>
            <a:r>
              <a:rPr lang="en-US" altLang="ko-KR" sz="1800" dirty="0" smtClean="0">
                <a:solidFill>
                  <a:schemeClr val="tx1"/>
                </a:solidFill>
              </a:rPr>
              <a:t>LTE </a:t>
            </a:r>
            <a:r>
              <a:rPr lang="ko-KR" altLang="en-US" sz="1800" dirty="0" smtClean="0">
                <a:solidFill>
                  <a:schemeClr val="tx1"/>
                </a:solidFill>
              </a:rPr>
              <a:t>네트워크를 이용하는 기업용 </a:t>
            </a:r>
            <a:r>
              <a:rPr lang="ko-KR" altLang="en-US" sz="1800" dirty="0" err="1" smtClean="0">
                <a:solidFill>
                  <a:schemeClr val="tx1"/>
                </a:solidFill>
              </a:rPr>
              <a:t>모바일</a:t>
            </a:r>
            <a:r>
              <a:rPr lang="ko-KR" altLang="en-US" sz="1800" dirty="0" smtClean="0">
                <a:solidFill>
                  <a:schemeClr val="tx1"/>
                </a:solidFill>
              </a:rPr>
              <a:t> 인터넷 접속 </a:t>
            </a:r>
            <a:r>
              <a:rPr lang="en-US" altLang="ko-KR" sz="1800" dirty="0" smtClean="0">
                <a:solidFill>
                  <a:schemeClr val="tx1"/>
                </a:solidFill>
              </a:rPr>
              <a:t/>
            </a:r>
            <a:br>
              <a:rPr lang="en-US" altLang="ko-KR" sz="1800" dirty="0" smtClean="0">
                <a:solidFill>
                  <a:schemeClr val="tx1"/>
                </a:solidFill>
              </a:rPr>
            </a:br>
            <a:r>
              <a:rPr lang="en-US" altLang="ko-KR" sz="1800" dirty="0" smtClean="0">
                <a:solidFill>
                  <a:schemeClr val="tx1"/>
                </a:solidFill>
              </a:rPr>
              <a:t>  </a:t>
            </a:r>
            <a:r>
              <a:rPr lang="ko-KR" altLang="en-US" sz="1800" dirty="0" smtClean="0">
                <a:solidFill>
                  <a:schemeClr val="tx1"/>
                </a:solidFill>
              </a:rPr>
              <a:t>서비스입니다</a:t>
            </a:r>
            <a:endParaRPr lang="en-US" altLang="ko-KR" sz="1800" dirty="0" smtClean="0">
              <a:solidFill>
                <a:schemeClr val="tx1"/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4287235" y="2188524"/>
            <a:ext cx="5338283" cy="3342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ko-KR" altLang="en-US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① </a:t>
            </a:r>
            <a:r>
              <a:rPr lang="ko-KR" altLang="en-US" dirty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설치가 간편</a:t>
            </a:r>
            <a:r>
              <a:rPr lang="ko-KR" altLang="en-US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하며</a:t>
            </a:r>
            <a:r>
              <a:rPr lang="en-US" altLang="ko-KR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, </a:t>
            </a:r>
            <a:r>
              <a:rPr lang="ko-KR" altLang="en-US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선이 없어 </a:t>
            </a:r>
            <a:r>
              <a:rPr lang="ko-KR" altLang="en-US" dirty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깔끔</a:t>
            </a:r>
            <a:r>
              <a:rPr lang="ko-KR" altLang="en-US" dirty="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합니다</a:t>
            </a:r>
            <a:endParaRPr lang="en-US" altLang="ko-KR" dirty="0"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ko-KR" altLang="en-US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② </a:t>
            </a:r>
            <a:r>
              <a:rPr lang="ko-KR" altLang="en-US" dirty="0" err="1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유선망이</a:t>
            </a:r>
            <a:r>
              <a:rPr lang="ko-KR" altLang="en-US" dirty="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 제공되지 않는 </a:t>
            </a:r>
            <a:r>
              <a:rPr lang="ko-KR" altLang="en-US" dirty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도서나 산간 지역</a:t>
            </a:r>
            <a:r>
              <a:rPr lang="ko-KR" altLang="en-US" dirty="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에까지</a:t>
            </a:r>
            <a:r>
              <a:rPr lang="en-US" altLang="ko-KR" dirty="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/>
            </a:r>
            <a:br>
              <a:rPr lang="en-US" altLang="ko-KR" dirty="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</a:br>
            <a:r>
              <a:rPr lang="en-US" altLang="ko-KR" dirty="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   </a:t>
            </a:r>
            <a:r>
              <a:rPr lang="ko-KR" altLang="en-US" dirty="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 </a:t>
            </a:r>
            <a:r>
              <a:rPr lang="ko-KR" altLang="en-US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인터넷 </a:t>
            </a:r>
            <a:r>
              <a:rPr lang="ko-KR" altLang="en-US" dirty="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서비스가 가능합니다</a:t>
            </a:r>
            <a:endParaRPr lang="en-US" altLang="ko-KR" dirty="0"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ko-KR" altLang="en-US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③ 정액 요금제로 </a:t>
            </a:r>
            <a:r>
              <a:rPr lang="ko-KR" altLang="en-US" dirty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추가 요금 걱정 없이 무제한 데이터 </a:t>
            </a:r>
            <a:r>
              <a:rPr lang="en-US" altLang="ko-KR" dirty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/>
            </a:r>
            <a:br>
              <a:rPr lang="en-US" altLang="ko-KR" dirty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</a:br>
            <a:r>
              <a:rPr lang="en-US" altLang="ko-KR" dirty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    </a:t>
            </a:r>
            <a:r>
              <a:rPr lang="ko-KR" altLang="en-US" dirty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사용이 가능</a:t>
            </a:r>
            <a:r>
              <a:rPr lang="ko-KR" altLang="en-US" dirty="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합니다</a:t>
            </a:r>
            <a:endParaRPr lang="en-US" altLang="ko-KR" dirty="0"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ko-KR" altLang="en-US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④ 데이터 </a:t>
            </a:r>
            <a:r>
              <a:rPr lang="ko-KR" altLang="en-US" dirty="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속도에 대한 </a:t>
            </a:r>
            <a:r>
              <a:rPr lang="en-US" altLang="ko-KR" dirty="0" err="1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QoS</a:t>
            </a:r>
            <a:r>
              <a:rPr lang="ko-KR" altLang="en-US" dirty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를</a:t>
            </a:r>
            <a:r>
              <a:rPr lang="en-US" altLang="ko-KR" dirty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 </a:t>
            </a:r>
            <a:r>
              <a:rPr lang="ko-KR" altLang="en-US" dirty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제공</a:t>
            </a:r>
            <a:r>
              <a:rPr lang="ko-KR" altLang="en-US" dirty="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해 </a:t>
            </a:r>
            <a:r>
              <a:rPr lang="ko-KR" altLang="en-US" dirty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안정적인 품질</a:t>
            </a:r>
            <a:r>
              <a:rPr lang="ko-KR" altLang="en-US" dirty="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의</a:t>
            </a:r>
            <a:r>
              <a:rPr lang="en-US" altLang="ko-KR" dirty="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/>
            </a:r>
            <a:br>
              <a:rPr lang="en-US" altLang="ko-KR" dirty="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</a:br>
            <a:r>
              <a:rPr lang="en-US" altLang="ko-KR" dirty="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    </a:t>
            </a:r>
            <a:r>
              <a:rPr lang="ko-KR" altLang="en-US" dirty="0" err="1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모바일</a:t>
            </a:r>
            <a:r>
              <a:rPr lang="ko-KR" altLang="en-US" dirty="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 인터넷을 즐기실 수 있습니다</a:t>
            </a:r>
            <a:endParaRPr lang="en-US" altLang="ko-KR" dirty="0"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ko-KR" altLang="en-US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⑤ </a:t>
            </a:r>
            <a:r>
              <a:rPr lang="ko-KR" altLang="en-US" dirty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고정</a:t>
            </a:r>
            <a:r>
              <a:rPr lang="en-US" altLang="ko-KR" dirty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IP</a:t>
            </a:r>
            <a:r>
              <a:rPr lang="ko-KR" altLang="en-US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와 </a:t>
            </a:r>
            <a:r>
              <a:rPr lang="en-US" altLang="ko-KR" dirty="0">
                <a:solidFill>
                  <a:srgbClr val="EC008C"/>
                </a:solidFill>
                <a:latin typeface="LG스마트체 Bold" panose="020B0600000101010101" pitchFamily="50" charset="-127"/>
                <a:ea typeface="LG스마트체 Bold" panose="020B0600000101010101" pitchFamily="50" charset="-127"/>
              </a:rPr>
              <a:t>VPN</a:t>
            </a:r>
            <a:r>
              <a:rPr lang="en-US" altLang="ko-KR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 </a:t>
            </a:r>
            <a:r>
              <a:rPr lang="ko-KR" altLang="en-US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등 부가 서비스 </a:t>
            </a:r>
            <a:r>
              <a:rPr lang="ko-KR" altLang="en-US" dirty="0" smtClean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선택이 가능합니다</a:t>
            </a:r>
            <a:endParaRPr lang="en-US" altLang="ko-KR" dirty="0"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32" y="2155676"/>
            <a:ext cx="3437738" cy="34377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88900" stA="33000" endPos="23000" dist="381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03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8" grpId="0" animBg="1"/>
      <p:bldP spid="2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eMi3lfCCIE.Ro6jglSTb5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eMi3lfCCIE.Ro6jglSTb5w"/>
</p:tagLst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15398</TotalTime>
  <Words>936</Words>
  <Application>Microsoft Office PowerPoint</Application>
  <PresentationFormat>A4 용지(210x297mm)</PresentationFormat>
  <Paragraphs>203</Paragraphs>
  <Slides>7</Slides>
  <Notes>7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sbleez</dc:creator>
  <cp:lastModifiedBy>user</cp:lastModifiedBy>
  <cp:revision>444</cp:revision>
  <cp:lastPrinted>2019-08-08T10:40:35Z</cp:lastPrinted>
  <dcterms:created xsi:type="dcterms:W3CDTF">2017-02-03T09:04:46Z</dcterms:created>
  <dcterms:modified xsi:type="dcterms:W3CDTF">2019-08-16T10:23:12Z</dcterms:modified>
</cp:coreProperties>
</file>