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84" r:id="rId4"/>
    <p:sldId id="277" r:id="rId5"/>
    <p:sldId id="276" r:id="rId6"/>
    <p:sldId id="278" r:id="rId7"/>
    <p:sldId id="279" r:id="rId8"/>
    <p:sldId id="280" r:id="rId9"/>
    <p:sldId id="281" r:id="rId10"/>
    <p:sldId id="282" r:id="rId11"/>
    <p:sldId id="298" r:id="rId12"/>
    <p:sldId id="283" r:id="rId13"/>
    <p:sldId id="259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38" autoAdjust="0"/>
  </p:normalViewPr>
  <p:slideViewPr>
    <p:cSldViewPr>
      <p:cViewPr varScale="1">
        <p:scale>
          <a:sx n="103" d="100"/>
          <a:sy n="103" d="100"/>
        </p:scale>
        <p:origin x="1608" y="102"/>
      </p:cViewPr>
      <p:guideLst>
        <p:guide orient="horz" pos="21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6FBDF6C9-C2E8-4A24-95ED-3233ADAC6D15}" type="datetime1">
              <a:rPr lang="ko-KR" altLang="en-US"/>
              <a:pPr lvl="0">
                <a:defRPr/>
              </a:pPr>
              <a:t>2021-06-04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4E36701-8841-451B-ABA6-336239289EA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14E36701-8841-451B-ABA6-336239289EAB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B880-04D9-4E33-8B27-F741967C75FB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00AE-B7BF-4465-89BF-1AB6C3D252EA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1AD1-084A-420B-AE6B-B348F59E9123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D633-777C-4C8F-9809-34BF9AC5188F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3B6AB-0F2C-43EE-B73A-2301430908A6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CAB7-6D8D-459D-A5B4-77D8683A9340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B6A7-6D8A-4799-9DD2-294E0ECBC838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9948-6C11-48A9-A89E-20481DC0328A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2FDD-B438-43CF-B451-B04787FD2AEC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BB11-EACC-4FA5-896A-BEC52F0E1B6A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C49A-C89E-4570-BB36-532C0314BD32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CCFC-C29B-48CA-BDC2-309A2F723932}" type="datetime1">
              <a:rPr lang="en-US" altLang="ko-KR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du.k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2524" y="772668"/>
            <a:ext cx="2168652" cy="41147"/>
          </a:xfrm>
          <a:custGeom>
            <a:avLst/>
            <a:gdLst>
              <a:gd name="connsiteX0" fmla="*/ 0 w 2168652"/>
              <a:gd name="connsiteY0" fmla="*/ 20573 h 41147"/>
              <a:gd name="connsiteX1" fmla="*/ 2168652 w 2168652"/>
              <a:gd name="connsiteY1" fmla="*/ 20573 h 411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68652" h="41147">
                <a:moveTo>
                  <a:pt x="0" y="20573"/>
                </a:moveTo>
                <a:lnTo>
                  <a:pt x="2168652" y="20573"/>
                </a:lnTo>
              </a:path>
            </a:pathLst>
          </a:custGeom>
          <a:ln w="50800">
            <a:solidFill>
              <a:srgbClr val="0070C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066800"/>
            <a:ext cx="9258945" cy="13410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tabLst/>
            </a:pPr>
            <a:r>
              <a:rPr lang="en-US" altLang="zh-CN" sz="2004" b="1" dirty="0">
                <a:solidFill>
                  <a:srgbClr val="95B3D7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맑은 고딕" pitchFamily="18" charset="0"/>
              </a:rPr>
              <a:t>2021년</a:t>
            </a:r>
            <a:r>
              <a:rPr lang="en-US" altLang="zh-CN" sz="2004" dirty="0"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Times New Roman" pitchFamily="18" charset="0"/>
              </a:rPr>
              <a:t> </a:t>
            </a:r>
            <a:r>
              <a:rPr lang="en-US" altLang="zh-CN" sz="2004" b="1" dirty="0" err="1">
                <a:solidFill>
                  <a:srgbClr val="95B3D7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맑은 고딕" pitchFamily="18" charset="0"/>
              </a:rPr>
              <a:t>서울특별시</a:t>
            </a:r>
            <a:r>
              <a:rPr lang="en-US" altLang="zh-CN" sz="2004" dirty="0"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Times New Roman" pitchFamily="18" charset="0"/>
              </a:rPr>
              <a:t> </a:t>
            </a:r>
            <a:r>
              <a:rPr lang="en-US" altLang="zh-CN" sz="2004" b="1" dirty="0" err="1">
                <a:solidFill>
                  <a:srgbClr val="95B3D7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맑은 고딕" pitchFamily="18" charset="0"/>
              </a:rPr>
              <a:t>교통연수원</a:t>
            </a:r>
            <a:endParaRPr lang="en-US" altLang="zh-CN" sz="2004" b="1" dirty="0">
              <a:solidFill>
                <a:srgbClr val="95B3D7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맑은 고딕" pitchFamily="18" charset="0"/>
            </a:endParaRPr>
          </a:p>
          <a:p>
            <a:pPr>
              <a:tabLst/>
            </a:pPr>
            <a:endParaRPr lang="en-US" altLang="zh-CN" sz="2004" b="1" dirty="0">
              <a:solidFill>
                <a:srgbClr val="95B3D7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맑은 고딕" pitchFamily="18" charset="0"/>
            </a:endParaRPr>
          </a:p>
          <a:p>
            <a:pPr>
              <a:tabLst/>
            </a:pPr>
            <a:r>
              <a:rPr lang="en-US" altLang="zh-CN" sz="4406" dirty="0">
                <a:solidFill>
                  <a:srgbClr val="008DEC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운수종사자</a:t>
            </a:r>
            <a:r>
              <a:rPr lang="en-US" altLang="zh-CN" sz="4406" dirty="0">
                <a:latin typeface="Noto Sans CJK KR Medium" panose="020B0600000000000000" pitchFamily="34" charset="-127"/>
                <a:ea typeface="Noto Sans CJK KR Medium" panose="020B0600000000000000" pitchFamily="34" charset="-127"/>
                <a:cs typeface="Times New Roman" pitchFamily="18" charset="0"/>
              </a:rPr>
              <a:t> </a:t>
            </a:r>
            <a:r>
              <a:rPr lang="en-US" altLang="zh-CN" sz="4406" dirty="0">
                <a:solidFill>
                  <a:srgbClr val="008DEC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온라인</a:t>
            </a:r>
            <a:r>
              <a:rPr lang="en-US" altLang="zh-CN" sz="4406" dirty="0">
                <a:latin typeface="Noto Sans CJK KR Medium" panose="020B0600000000000000" pitchFamily="34" charset="-127"/>
                <a:ea typeface="Noto Sans CJK KR Medium" panose="020B0600000000000000" pitchFamily="34" charset="-127"/>
                <a:cs typeface="Times New Roman" pitchFamily="18" charset="0"/>
              </a:rPr>
              <a:t> </a:t>
            </a:r>
            <a:r>
              <a:rPr lang="en-US" altLang="zh-CN" sz="4406" dirty="0">
                <a:solidFill>
                  <a:srgbClr val="008DEC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교육</a:t>
            </a:r>
            <a:r>
              <a:rPr lang="en-US" altLang="zh-CN" sz="4406" dirty="0">
                <a:latin typeface="Noto Sans CJK KR Medium" panose="020B0600000000000000" pitchFamily="34" charset="-127"/>
                <a:ea typeface="Noto Sans CJK KR Medium" panose="020B0600000000000000" pitchFamily="34" charset="-127"/>
                <a:cs typeface="Times New Roman" pitchFamily="18" charset="0"/>
              </a:rPr>
              <a:t> </a:t>
            </a:r>
            <a:r>
              <a:rPr lang="en-US" altLang="zh-CN" sz="4406" dirty="0">
                <a:solidFill>
                  <a:srgbClr val="008DEC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운영</a:t>
            </a:r>
            <a:r>
              <a:rPr lang="en-US" altLang="zh-CN" sz="4406" dirty="0">
                <a:latin typeface="Noto Sans CJK KR Medium" panose="020B0600000000000000" pitchFamily="34" charset="-127"/>
                <a:ea typeface="Noto Sans CJK KR Medium" panose="020B0600000000000000" pitchFamily="34" charset="-127"/>
                <a:cs typeface="Times New Roman" pitchFamily="18" charset="0"/>
              </a:rPr>
              <a:t> </a:t>
            </a:r>
            <a:r>
              <a:rPr lang="en-US" altLang="zh-CN" sz="4406" dirty="0">
                <a:solidFill>
                  <a:srgbClr val="008DEC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3659656" cy="12926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5. 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예약하기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</a:t>
            </a:r>
            <a:endParaRPr lang="en-US" altLang="ko-KR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6.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원하는 기수 선택 후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선택 완료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</a:t>
            </a:r>
            <a:endParaRPr lang="en-US" altLang="ko-KR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7.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예약 확인 후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강의실 이동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26516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3.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교육 신청</a:t>
            </a:r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예약</a:t>
            </a:r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)</a:t>
            </a:r>
            <a:endParaRPr lang="ko-KR" altLang="en-US" sz="25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25" name="아래쪽 화살표 24"/>
          <p:cNvSpPr/>
          <p:nvPr/>
        </p:nvSpPr>
        <p:spPr>
          <a:xfrm rot="16200000">
            <a:off x="3250154" y="4219393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아래쪽 화살표 14"/>
          <p:cNvSpPr/>
          <p:nvPr/>
        </p:nvSpPr>
        <p:spPr>
          <a:xfrm rot="16200000">
            <a:off x="6439202" y="4219394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41" y="2255829"/>
            <a:ext cx="2742721" cy="40372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57" y="2255829"/>
            <a:ext cx="2742721" cy="42055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011" y="2255829"/>
            <a:ext cx="2742721" cy="35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4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697" y="762000"/>
            <a:ext cx="7454902" cy="86487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8.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 예약 취소를 할 경우 예약확인 클릭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9.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 예약취소를 클릭 후 안내메시지 확인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(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회원정보를 뺀 정보가 삭제됩니다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.)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 </a:t>
            </a: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11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19"/>
            <a:ext cx="2717172" cy="477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500">
                <a:solidFill>
                  <a:schemeClr val="bg1"/>
                </a:solidFill>
                <a:latin typeface="Noto Sans CJK KR Bold"/>
                <a:ea typeface="Noto Sans CJK KR Bold"/>
              </a:rPr>
              <a:t>3. </a:t>
            </a:r>
            <a:r>
              <a:rPr lang="ko-KR" altLang="en-US" sz="2500">
                <a:solidFill>
                  <a:schemeClr val="bg1"/>
                </a:solidFill>
                <a:latin typeface="Noto Sans CJK KR Bold"/>
                <a:ea typeface="Noto Sans CJK KR Bold"/>
              </a:rPr>
              <a:t>교육 신청</a:t>
            </a:r>
            <a:r>
              <a:rPr lang="en-US" altLang="ko-KR" sz="2500">
                <a:solidFill>
                  <a:schemeClr val="bg1"/>
                </a:solidFill>
                <a:latin typeface="Noto Sans CJK KR Bold"/>
                <a:ea typeface="Noto Sans CJK KR Bold"/>
              </a:rPr>
              <a:t>(</a:t>
            </a:r>
            <a:r>
              <a:rPr lang="ko-KR" altLang="en-US" sz="2500">
                <a:solidFill>
                  <a:schemeClr val="bg1"/>
                </a:solidFill>
                <a:latin typeface="Noto Sans CJK KR Bold"/>
                <a:ea typeface="Noto Sans CJK KR Bold"/>
              </a:rPr>
              <a:t>예약</a:t>
            </a:r>
            <a:r>
              <a:rPr lang="en-US" altLang="ko-KR" sz="2500">
                <a:solidFill>
                  <a:schemeClr val="bg1"/>
                </a:solidFill>
                <a:latin typeface="Noto Sans CJK KR Bold"/>
                <a:ea typeface="Noto Sans CJK KR Bold"/>
              </a:rPr>
              <a:t>)</a:t>
            </a:r>
          </a:p>
        </p:txBody>
      </p:sp>
      <p:sp>
        <p:nvSpPr>
          <p:cNvPr id="25" name="아래쪽 화살표 24"/>
          <p:cNvSpPr/>
          <p:nvPr/>
        </p:nvSpPr>
        <p:spPr>
          <a:xfrm rot="16200000">
            <a:off x="3250154" y="4219393"/>
            <a:ext cx="218285" cy="30139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 rot="16200000">
            <a:off x="6439202" y="4219394"/>
            <a:ext cx="218285" cy="30139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7576" y="2219325"/>
            <a:ext cx="2554223" cy="3419475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707871" y="2209800"/>
            <a:ext cx="2490258" cy="3505200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657975" y="2971800"/>
            <a:ext cx="3019424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1196340"/>
            <a:ext cx="9906000" cy="1929384"/>
          </a:xfrm>
          <a:custGeom>
            <a:avLst/>
            <a:gdLst>
              <a:gd name="connsiteX0" fmla="*/ 0 w 9906000"/>
              <a:gd name="connsiteY0" fmla="*/ 1929384 h 1929384"/>
              <a:gd name="connsiteX1" fmla="*/ 9906000 w 9906000"/>
              <a:gd name="connsiteY1" fmla="*/ 1929384 h 1929384"/>
              <a:gd name="connsiteX2" fmla="*/ 9906000 w 9906000"/>
              <a:gd name="connsiteY2" fmla="*/ 0 h 1929384"/>
              <a:gd name="connsiteX3" fmla="*/ 0 w 9906000"/>
              <a:gd name="connsiteY3" fmla="*/ 0 h 1929384"/>
              <a:gd name="connsiteX4" fmla="*/ 0 w 9906000"/>
              <a:gd name="connsiteY4" fmla="*/ 1929384 h 1929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1929384">
                <a:moveTo>
                  <a:pt x="0" y="1929384"/>
                </a:moveTo>
                <a:lnTo>
                  <a:pt x="9906000" y="1929384"/>
                </a:lnTo>
                <a:lnTo>
                  <a:pt x="9906000" y="0"/>
                </a:lnTo>
                <a:lnTo>
                  <a:pt x="0" y="0"/>
                </a:lnTo>
                <a:lnTo>
                  <a:pt x="0" y="1929384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4704" y="1768617"/>
            <a:ext cx="29658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4. </a:t>
            </a:r>
            <a:r>
              <a:rPr lang="ko-KR" altLang="en-US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교육수강</a:t>
            </a:r>
          </a:p>
        </p:txBody>
      </p:sp>
    </p:spTree>
    <p:extLst>
      <p:ext uri="{BB962C8B-B14F-4D97-AF65-F5344CB8AC3E}">
        <p14:creationId xmlns:p14="http://schemas.microsoft.com/office/powerpoint/2010/main" val="57150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30708" y="2376423"/>
            <a:ext cx="2692908" cy="466343"/>
          </a:xfrm>
          <a:custGeom>
            <a:avLst/>
            <a:gdLst>
              <a:gd name="connsiteX0" fmla="*/ 12954 w 2692908"/>
              <a:gd name="connsiteY0" fmla="*/ 453389 h 466343"/>
              <a:gd name="connsiteX1" fmla="*/ 2679954 w 2692908"/>
              <a:gd name="connsiteY1" fmla="*/ 453389 h 466343"/>
              <a:gd name="connsiteX2" fmla="*/ 2679954 w 2692908"/>
              <a:gd name="connsiteY2" fmla="*/ 12954 h 466343"/>
              <a:gd name="connsiteX3" fmla="*/ 12954 w 2692908"/>
              <a:gd name="connsiteY3" fmla="*/ 12954 h 466343"/>
              <a:gd name="connsiteX4" fmla="*/ 12954 w 2692908"/>
              <a:gd name="connsiteY4" fmla="*/ 453389 h 4663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2908" h="466343">
                <a:moveTo>
                  <a:pt x="12954" y="453389"/>
                </a:moveTo>
                <a:lnTo>
                  <a:pt x="2679954" y="453389"/>
                </a:lnTo>
                <a:lnTo>
                  <a:pt x="2679954" y="12954"/>
                </a:lnTo>
                <a:lnTo>
                  <a:pt x="12954" y="12954"/>
                </a:lnTo>
                <a:lnTo>
                  <a:pt x="12954" y="4533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621024" y="1766315"/>
            <a:ext cx="431291" cy="207264"/>
          </a:xfrm>
          <a:custGeom>
            <a:avLst/>
            <a:gdLst>
              <a:gd name="connsiteX0" fmla="*/ 0 w 431291"/>
              <a:gd name="connsiteY0" fmla="*/ 207264 h 207264"/>
              <a:gd name="connsiteX1" fmla="*/ 431291 w 431291"/>
              <a:gd name="connsiteY1" fmla="*/ 207264 h 207264"/>
              <a:gd name="connsiteX2" fmla="*/ 431291 w 431291"/>
              <a:gd name="connsiteY2" fmla="*/ 0 h 207264"/>
              <a:gd name="connsiteX3" fmla="*/ 0 w 431291"/>
              <a:gd name="connsiteY3" fmla="*/ 0 h 207264"/>
              <a:gd name="connsiteX4" fmla="*/ 0 w 431291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1291" h="207264">
                <a:moveTo>
                  <a:pt x="0" y="207264"/>
                </a:moveTo>
                <a:lnTo>
                  <a:pt x="431291" y="207264"/>
                </a:lnTo>
                <a:lnTo>
                  <a:pt x="431291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614674" y="1759965"/>
            <a:ext cx="443991" cy="219964"/>
          </a:xfrm>
          <a:custGeom>
            <a:avLst/>
            <a:gdLst>
              <a:gd name="connsiteX0" fmla="*/ 6350 w 443991"/>
              <a:gd name="connsiteY0" fmla="*/ 213614 h 219964"/>
              <a:gd name="connsiteX1" fmla="*/ 437641 w 443991"/>
              <a:gd name="connsiteY1" fmla="*/ 213614 h 219964"/>
              <a:gd name="connsiteX2" fmla="*/ 437641 w 443991"/>
              <a:gd name="connsiteY2" fmla="*/ 6350 h 219964"/>
              <a:gd name="connsiteX3" fmla="*/ 6350 w 443991"/>
              <a:gd name="connsiteY3" fmla="*/ 6350 h 219964"/>
              <a:gd name="connsiteX4" fmla="*/ 6350 w 443991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991" h="219964">
                <a:moveTo>
                  <a:pt x="6350" y="213614"/>
                </a:moveTo>
                <a:lnTo>
                  <a:pt x="437641" y="213614"/>
                </a:lnTo>
                <a:lnTo>
                  <a:pt x="437641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515868" y="5249163"/>
            <a:ext cx="2854452" cy="783336"/>
          </a:xfrm>
          <a:custGeom>
            <a:avLst/>
            <a:gdLst>
              <a:gd name="connsiteX0" fmla="*/ 12953 w 2854452"/>
              <a:gd name="connsiteY0" fmla="*/ 770382 h 783336"/>
              <a:gd name="connsiteX1" fmla="*/ 2841498 w 2854452"/>
              <a:gd name="connsiteY1" fmla="*/ 770382 h 783336"/>
              <a:gd name="connsiteX2" fmla="*/ 2841498 w 2854452"/>
              <a:gd name="connsiteY2" fmla="*/ 12953 h 783336"/>
              <a:gd name="connsiteX3" fmla="*/ 12953 w 2854452"/>
              <a:gd name="connsiteY3" fmla="*/ 12953 h 783336"/>
              <a:gd name="connsiteX4" fmla="*/ 12953 w 2854452"/>
              <a:gd name="connsiteY4" fmla="*/ 770382 h 783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54452" h="783336">
                <a:moveTo>
                  <a:pt x="12953" y="770382"/>
                </a:moveTo>
                <a:lnTo>
                  <a:pt x="2841498" y="770382"/>
                </a:lnTo>
                <a:lnTo>
                  <a:pt x="2841498" y="12953"/>
                </a:lnTo>
                <a:lnTo>
                  <a:pt x="12953" y="12953"/>
                </a:lnTo>
                <a:lnTo>
                  <a:pt x="12953" y="7703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868667" y="1766315"/>
            <a:ext cx="432816" cy="207264"/>
          </a:xfrm>
          <a:custGeom>
            <a:avLst/>
            <a:gdLst>
              <a:gd name="connsiteX0" fmla="*/ 0 w 432816"/>
              <a:gd name="connsiteY0" fmla="*/ 207264 h 207264"/>
              <a:gd name="connsiteX1" fmla="*/ 432816 w 432816"/>
              <a:gd name="connsiteY1" fmla="*/ 207264 h 207264"/>
              <a:gd name="connsiteX2" fmla="*/ 432816 w 432816"/>
              <a:gd name="connsiteY2" fmla="*/ 0 h 207264"/>
              <a:gd name="connsiteX3" fmla="*/ 0 w 432816"/>
              <a:gd name="connsiteY3" fmla="*/ 0 h 207264"/>
              <a:gd name="connsiteX4" fmla="*/ 0 w 432816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2816" h="207264">
                <a:moveTo>
                  <a:pt x="0" y="207264"/>
                </a:moveTo>
                <a:lnTo>
                  <a:pt x="432816" y="207264"/>
                </a:lnTo>
                <a:lnTo>
                  <a:pt x="432816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1"/>
          <p:cNvSpPr txBox="1"/>
          <p:nvPr/>
        </p:nvSpPr>
        <p:spPr>
          <a:xfrm>
            <a:off x="4051300" y="520903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39212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4.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교육수강 </a:t>
            </a:r>
            <a:r>
              <a:rPr lang="en-US" altLang="ko-KR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※ </a:t>
            </a:r>
            <a:r>
              <a:rPr lang="ko-KR" altLang="en-US" sz="1600" dirty="0">
                <a:solidFill>
                  <a:schemeClr val="bg1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rPr>
              <a:t>예약한 사이트랑 동일</a:t>
            </a:r>
            <a:endParaRPr lang="ko-KR" altLang="en-US" sz="2500" dirty="0">
              <a:solidFill>
                <a:schemeClr val="bg1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</a:endParaRPr>
          </a:p>
        </p:txBody>
      </p:sp>
      <p:sp>
        <p:nvSpPr>
          <p:cNvPr id="38" name="Freeform 3">
            <a:extLst>
              <a:ext uri="{FF2B5EF4-FFF2-40B4-BE49-F238E27FC236}">
                <a16:creationId xmlns:a16="http://schemas.microsoft.com/office/drawing/2014/main" id="{99B225E7-B13F-4CB5-AF49-61127F1F59C1}"/>
              </a:ext>
            </a:extLst>
          </p:cNvPr>
          <p:cNvSpPr/>
          <p:nvPr/>
        </p:nvSpPr>
        <p:spPr>
          <a:xfrm>
            <a:off x="330708" y="2376423"/>
            <a:ext cx="2692908" cy="466343"/>
          </a:xfrm>
          <a:custGeom>
            <a:avLst/>
            <a:gdLst>
              <a:gd name="connsiteX0" fmla="*/ 12954 w 2692908"/>
              <a:gd name="connsiteY0" fmla="*/ 453389 h 466343"/>
              <a:gd name="connsiteX1" fmla="*/ 2679954 w 2692908"/>
              <a:gd name="connsiteY1" fmla="*/ 453389 h 466343"/>
              <a:gd name="connsiteX2" fmla="*/ 2679954 w 2692908"/>
              <a:gd name="connsiteY2" fmla="*/ 12954 h 466343"/>
              <a:gd name="connsiteX3" fmla="*/ 12954 w 2692908"/>
              <a:gd name="connsiteY3" fmla="*/ 12954 h 466343"/>
              <a:gd name="connsiteX4" fmla="*/ 12954 w 2692908"/>
              <a:gd name="connsiteY4" fmla="*/ 453389 h 4663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2908" h="466343">
                <a:moveTo>
                  <a:pt x="12954" y="453389"/>
                </a:moveTo>
                <a:lnTo>
                  <a:pt x="2679954" y="453389"/>
                </a:lnTo>
                <a:lnTo>
                  <a:pt x="2679954" y="12954"/>
                </a:lnTo>
                <a:lnTo>
                  <a:pt x="12954" y="12954"/>
                </a:lnTo>
                <a:lnTo>
                  <a:pt x="12954" y="4533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EF527826-5BE9-452D-BA93-53CBCF312273}"/>
              </a:ext>
            </a:extLst>
          </p:cNvPr>
          <p:cNvSpPr/>
          <p:nvPr/>
        </p:nvSpPr>
        <p:spPr>
          <a:xfrm>
            <a:off x="3621024" y="1766315"/>
            <a:ext cx="431291" cy="207264"/>
          </a:xfrm>
          <a:custGeom>
            <a:avLst/>
            <a:gdLst>
              <a:gd name="connsiteX0" fmla="*/ 0 w 431291"/>
              <a:gd name="connsiteY0" fmla="*/ 207264 h 207264"/>
              <a:gd name="connsiteX1" fmla="*/ 431291 w 431291"/>
              <a:gd name="connsiteY1" fmla="*/ 207264 h 207264"/>
              <a:gd name="connsiteX2" fmla="*/ 431291 w 431291"/>
              <a:gd name="connsiteY2" fmla="*/ 0 h 207264"/>
              <a:gd name="connsiteX3" fmla="*/ 0 w 431291"/>
              <a:gd name="connsiteY3" fmla="*/ 0 h 207264"/>
              <a:gd name="connsiteX4" fmla="*/ 0 w 431291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1291" h="207264">
                <a:moveTo>
                  <a:pt x="0" y="207264"/>
                </a:moveTo>
                <a:lnTo>
                  <a:pt x="431291" y="207264"/>
                </a:lnTo>
                <a:lnTo>
                  <a:pt x="431291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F8705633-8E96-4B08-8F5A-7CB05264877D}"/>
              </a:ext>
            </a:extLst>
          </p:cNvPr>
          <p:cNvSpPr/>
          <p:nvPr/>
        </p:nvSpPr>
        <p:spPr>
          <a:xfrm>
            <a:off x="3614674" y="1759965"/>
            <a:ext cx="443991" cy="219964"/>
          </a:xfrm>
          <a:custGeom>
            <a:avLst/>
            <a:gdLst>
              <a:gd name="connsiteX0" fmla="*/ 6350 w 443991"/>
              <a:gd name="connsiteY0" fmla="*/ 213614 h 219964"/>
              <a:gd name="connsiteX1" fmla="*/ 437641 w 443991"/>
              <a:gd name="connsiteY1" fmla="*/ 213614 h 219964"/>
              <a:gd name="connsiteX2" fmla="*/ 437641 w 443991"/>
              <a:gd name="connsiteY2" fmla="*/ 6350 h 219964"/>
              <a:gd name="connsiteX3" fmla="*/ 6350 w 443991"/>
              <a:gd name="connsiteY3" fmla="*/ 6350 h 219964"/>
              <a:gd name="connsiteX4" fmla="*/ 6350 w 443991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991" h="219964">
                <a:moveTo>
                  <a:pt x="6350" y="213614"/>
                </a:moveTo>
                <a:lnTo>
                  <a:pt x="437641" y="213614"/>
                </a:lnTo>
                <a:lnTo>
                  <a:pt x="437641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id="{3A16DD02-0559-4793-9507-EAECCBB261B9}"/>
              </a:ext>
            </a:extLst>
          </p:cNvPr>
          <p:cNvSpPr/>
          <p:nvPr/>
        </p:nvSpPr>
        <p:spPr>
          <a:xfrm>
            <a:off x="3515868" y="5249163"/>
            <a:ext cx="2854452" cy="783336"/>
          </a:xfrm>
          <a:custGeom>
            <a:avLst/>
            <a:gdLst>
              <a:gd name="connsiteX0" fmla="*/ 12953 w 2854452"/>
              <a:gd name="connsiteY0" fmla="*/ 770382 h 783336"/>
              <a:gd name="connsiteX1" fmla="*/ 2841498 w 2854452"/>
              <a:gd name="connsiteY1" fmla="*/ 770382 h 783336"/>
              <a:gd name="connsiteX2" fmla="*/ 2841498 w 2854452"/>
              <a:gd name="connsiteY2" fmla="*/ 12953 h 783336"/>
              <a:gd name="connsiteX3" fmla="*/ 12953 w 2854452"/>
              <a:gd name="connsiteY3" fmla="*/ 12953 h 783336"/>
              <a:gd name="connsiteX4" fmla="*/ 12953 w 2854452"/>
              <a:gd name="connsiteY4" fmla="*/ 770382 h 783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54452" h="783336">
                <a:moveTo>
                  <a:pt x="12953" y="770382"/>
                </a:moveTo>
                <a:lnTo>
                  <a:pt x="2841498" y="770382"/>
                </a:lnTo>
                <a:lnTo>
                  <a:pt x="2841498" y="12953"/>
                </a:lnTo>
                <a:lnTo>
                  <a:pt x="12953" y="12953"/>
                </a:lnTo>
                <a:lnTo>
                  <a:pt x="12953" y="7703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F1914CED-C95B-4FE4-84C7-F6F3FB387BFE}"/>
              </a:ext>
            </a:extLst>
          </p:cNvPr>
          <p:cNvSpPr/>
          <p:nvPr/>
        </p:nvSpPr>
        <p:spPr>
          <a:xfrm>
            <a:off x="6868667" y="1766315"/>
            <a:ext cx="432816" cy="207264"/>
          </a:xfrm>
          <a:custGeom>
            <a:avLst/>
            <a:gdLst>
              <a:gd name="connsiteX0" fmla="*/ 0 w 432816"/>
              <a:gd name="connsiteY0" fmla="*/ 207264 h 207264"/>
              <a:gd name="connsiteX1" fmla="*/ 432816 w 432816"/>
              <a:gd name="connsiteY1" fmla="*/ 207264 h 207264"/>
              <a:gd name="connsiteX2" fmla="*/ 432816 w 432816"/>
              <a:gd name="connsiteY2" fmla="*/ 0 h 207264"/>
              <a:gd name="connsiteX3" fmla="*/ 0 w 432816"/>
              <a:gd name="connsiteY3" fmla="*/ 0 h 207264"/>
              <a:gd name="connsiteX4" fmla="*/ 0 w 432816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2816" h="207264">
                <a:moveTo>
                  <a:pt x="0" y="207264"/>
                </a:moveTo>
                <a:lnTo>
                  <a:pt x="432816" y="207264"/>
                </a:lnTo>
                <a:lnTo>
                  <a:pt x="432816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3190C3-19BF-47DE-8E7E-13DFE89DD4E4}"/>
              </a:ext>
            </a:extLst>
          </p:cNvPr>
          <p:cNvSpPr txBox="1"/>
          <p:nvPr/>
        </p:nvSpPr>
        <p:spPr>
          <a:xfrm>
            <a:off x="393700" y="762000"/>
            <a:ext cx="7256795" cy="4081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/>
            </a:pP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서울시 교통연수원 </a:t>
            </a:r>
            <a:r>
              <a:rPr lang="ko-KR" altLang="en-US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홈페이지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에서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온라인 보수교육 바로가기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선택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F6B0BC0F-7249-4708-84E9-67BE58B7728E}"/>
              </a:ext>
            </a:extLst>
          </p:cNvPr>
          <p:cNvSpPr txBox="1"/>
          <p:nvPr/>
        </p:nvSpPr>
        <p:spPr>
          <a:xfrm>
            <a:off x="4051300" y="520903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ACAAA66F-E112-4FE7-8A35-137B26B60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59"/>
          <a:stretch/>
        </p:blipFill>
        <p:spPr>
          <a:xfrm>
            <a:off x="3455924" y="1521969"/>
            <a:ext cx="2670556" cy="44673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7019550" cy="8771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1.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이름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,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주민등록번호 작성</a:t>
            </a:r>
            <a:endParaRPr lang="en-US" altLang="ko-KR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2.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서비스 이용 약관 동의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/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개인정보처리 방침 동의 체크 후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실명 인증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17299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4.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교육수강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943099"/>
            <a:ext cx="2725323" cy="422243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39" y="1943099"/>
            <a:ext cx="2725322" cy="422243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943099"/>
            <a:ext cx="2725323" cy="4222433"/>
          </a:xfrm>
          <a:prstGeom prst="rect">
            <a:avLst/>
          </a:prstGeom>
        </p:spPr>
      </p:pic>
      <p:sp>
        <p:nvSpPr>
          <p:cNvPr id="27" name="아래쪽 화살표 26"/>
          <p:cNvSpPr/>
          <p:nvPr/>
        </p:nvSpPr>
        <p:spPr>
          <a:xfrm rot="16200000">
            <a:off x="3250154" y="3903615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아래쪽 화살표 27"/>
          <p:cNvSpPr/>
          <p:nvPr/>
        </p:nvSpPr>
        <p:spPr>
          <a:xfrm rot="16200000">
            <a:off x="6439202" y="3903616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761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5235408" cy="8771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3.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과정 선택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(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예시 사진은 화물 기준으로 작성했습니다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.)</a:t>
            </a:r>
          </a:p>
          <a:p>
            <a:pPr>
              <a:lnSpc>
                <a:spcPct val="150000"/>
              </a:lnSpc>
              <a:tabLst/>
            </a:pPr>
            <a:r>
              <a:rPr lang="en-US" altLang="zh-CN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4. 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온라인교육시작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 후 주의사항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동의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17299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4.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교육수강</a:t>
            </a:r>
          </a:p>
        </p:txBody>
      </p:sp>
      <p:sp>
        <p:nvSpPr>
          <p:cNvPr id="25" name="아래쪽 화살표 24"/>
          <p:cNvSpPr/>
          <p:nvPr/>
        </p:nvSpPr>
        <p:spPr>
          <a:xfrm rot="16200000">
            <a:off x="3250154" y="3800847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76" y="1840331"/>
            <a:ext cx="2734186" cy="4090342"/>
          </a:xfrm>
          <a:prstGeom prst="rect">
            <a:avLst/>
          </a:prstGeom>
        </p:spPr>
      </p:pic>
      <p:sp>
        <p:nvSpPr>
          <p:cNvPr id="15" name="아래쪽 화살표 14"/>
          <p:cNvSpPr/>
          <p:nvPr/>
        </p:nvSpPr>
        <p:spPr>
          <a:xfrm rot="16200000">
            <a:off x="6439202" y="3800848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219" y="1836961"/>
            <a:ext cx="2736197" cy="458221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273" y="1840331"/>
            <a:ext cx="2734185" cy="45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0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9095439" cy="8771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5.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사용자의 현재 위치를 사용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허용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(‘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허용 안 함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클릭하시면 강의 수강을 하실 수 없습니다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.)</a:t>
            </a:r>
          </a:p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※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운전 중 영상을 시청시 중단됩니다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.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17299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4.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교육수강</a:t>
            </a:r>
          </a:p>
        </p:txBody>
      </p:sp>
      <p:sp>
        <p:nvSpPr>
          <p:cNvPr id="25" name="아래쪽 화살표 24"/>
          <p:cNvSpPr/>
          <p:nvPr/>
        </p:nvSpPr>
        <p:spPr>
          <a:xfrm rot="16200000">
            <a:off x="3250154" y="3800847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219" y="1836961"/>
            <a:ext cx="2734185" cy="459343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5" y="1836961"/>
            <a:ext cx="2736197" cy="474529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62" y="1836961"/>
            <a:ext cx="2715878" cy="359220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62" y="1836961"/>
            <a:ext cx="2715878" cy="4444164"/>
          </a:xfrm>
          <a:prstGeom prst="rect">
            <a:avLst/>
          </a:prstGeom>
        </p:spPr>
      </p:pic>
      <p:cxnSp>
        <p:nvCxnSpPr>
          <p:cNvPr id="18" name="직선 연결선 17"/>
          <p:cNvCxnSpPr/>
          <p:nvPr/>
        </p:nvCxnSpPr>
        <p:spPr>
          <a:xfrm>
            <a:off x="6553200" y="1676400"/>
            <a:ext cx="0" cy="490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2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7328929" cy="8771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6.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교육 수강은 순차적으로 나오고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,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차시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(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영상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)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사이에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다음차시 시청하기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7.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각 교시가 완료되면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O/X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퀴즈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(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틀리더라도 정답 확인 후 다음 교시로 이동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)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17299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4.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교육수강</a:t>
            </a:r>
          </a:p>
        </p:txBody>
      </p:sp>
      <p:sp>
        <p:nvSpPr>
          <p:cNvPr id="25" name="아래쪽 화살표 24"/>
          <p:cNvSpPr/>
          <p:nvPr/>
        </p:nvSpPr>
        <p:spPr>
          <a:xfrm rot="16200000">
            <a:off x="3250154" y="3800847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836961"/>
            <a:ext cx="2736656" cy="361968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219" y="1836961"/>
            <a:ext cx="2739663" cy="32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4289636" cy="8771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8.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모든 동영상 시청을 마치면 설문 조사 응시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9.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이수증 확인 후 필요에 따라 저장 또는 캡쳐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17299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4.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교육수강</a:t>
            </a:r>
          </a:p>
        </p:txBody>
      </p:sp>
      <p:sp>
        <p:nvSpPr>
          <p:cNvPr id="25" name="아래쪽 화살표 24"/>
          <p:cNvSpPr/>
          <p:nvPr/>
        </p:nvSpPr>
        <p:spPr>
          <a:xfrm rot="16200000">
            <a:off x="3250154" y="3800847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b="1710"/>
          <a:stretch/>
        </p:blipFill>
        <p:spPr>
          <a:xfrm>
            <a:off x="393700" y="1836961"/>
            <a:ext cx="2736656" cy="5021039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5219" y="1836961"/>
            <a:ext cx="2739663" cy="3830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88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1196340"/>
            <a:ext cx="9906000" cy="1929384"/>
          </a:xfrm>
          <a:custGeom>
            <a:avLst/>
            <a:gdLst>
              <a:gd name="connsiteX0" fmla="*/ 0 w 9906000"/>
              <a:gd name="connsiteY0" fmla="*/ 1929384 h 1929384"/>
              <a:gd name="connsiteX1" fmla="*/ 9906000 w 9906000"/>
              <a:gd name="connsiteY1" fmla="*/ 1929384 h 1929384"/>
              <a:gd name="connsiteX2" fmla="*/ 9906000 w 9906000"/>
              <a:gd name="connsiteY2" fmla="*/ 0 h 1929384"/>
              <a:gd name="connsiteX3" fmla="*/ 0 w 9906000"/>
              <a:gd name="connsiteY3" fmla="*/ 0 h 1929384"/>
              <a:gd name="connsiteX4" fmla="*/ 0 w 9906000"/>
              <a:gd name="connsiteY4" fmla="*/ 1929384 h 1929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1929384">
                <a:moveTo>
                  <a:pt x="0" y="1929384"/>
                </a:moveTo>
                <a:lnTo>
                  <a:pt x="9906000" y="1929384"/>
                </a:lnTo>
                <a:lnTo>
                  <a:pt x="9906000" y="0"/>
                </a:lnTo>
                <a:lnTo>
                  <a:pt x="0" y="0"/>
                </a:lnTo>
                <a:lnTo>
                  <a:pt x="0" y="1929384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4704" y="1768617"/>
            <a:ext cx="468910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5. </a:t>
            </a:r>
            <a:r>
              <a:rPr lang="ko-KR" altLang="en-US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회사별 단체예약</a:t>
            </a:r>
          </a:p>
        </p:txBody>
      </p:sp>
    </p:spTree>
    <p:extLst>
      <p:ext uri="{BB962C8B-B14F-4D97-AF65-F5344CB8AC3E}">
        <p14:creationId xmlns:p14="http://schemas.microsoft.com/office/powerpoint/2010/main" val="402426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1196340"/>
            <a:ext cx="9906000" cy="1929384"/>
          </a:xfrm>
          <a:custGeom>
            <a:avLst/>
            <a:gdLst>
              <a:gd name="connsiteX0" fmla="*/ 0 w 9906000"/>
              <a:gd name="connsiteY0" fmla="*/ 1929384 h 1929384"/>
              <a:gd name="connsiteX1" fmla="*/ 9906000 w 9906000"/>
              <a:gd name="connsiteY1" fmla="*/ 1929384 h 1929384"/>
              <a:gd name="connsiteX2" fmla="*/ 9906000 w 9906000"/>
              <a:gd name="connsiteY2" fmla="*/ 0 h 1929384"/>
              <a:gd name="connsiteX3" fmla="*/ 0 w 9906000"/>
              <a:gd name="connsiteY3" fmla="*/ 0 h 1929384"/>
              <a:gd name="connsiteX4" fmla="*/ 0 w 9906000"/>
              <a:gd name="connsiteY4" fmla="*/ 1929384 h 1929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1929384">
                <a:moveTo>
                  <a:pt x="0" y="1929384"/>
                </a:moveTo>
                <a:lnTo>
                  <a:pt x="9906000" y="1929384"/>
                </a:lnTo>
                <a:lnTo>
                  <a:pt x="9906000" y="0"/>
                </a:lnTo>
                <a:lnTo>
                  <a:pt x="0" y="0"/>
                </a:lnTo>
                <a:lnTo>
                  <a:pt x="0" y="1929384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4704" y="1768617"/>
            <a:ext cx="36375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1. </a:t>
            </a:r>
            <a:r>
              <a:rPr lang="ko-KR" altLang="en-US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사이트 접속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7600799" cy="8771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1. PC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로 사이트 접속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(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  <a:hlinkClick r:id="rId3"/>
              </a:rPr>
              <a:t>https://www.tredu.kr/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) /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모바일에서는 하실 수 없습니다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.</a:t>
            </a:r>
          </a:p>
          <a:p>
            <a:pPr>
              <a:lnSpc>
                <a:spcPct val="150000"/>
              </a:lnSpc>
              <a:tabLst/>
            </a:pPr>
            <a:r>
              <a:rPr lang="en-US" altLang="zh-CN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2. 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회사별 단체예약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26869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5.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회사별 단체예약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639162"/>
            <a:ext cx="6128542" cy="52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2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1149354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3.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과정선택 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26869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5.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회사별 단체예약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424833"/>
            <a:ext cx="5584210" cy="52188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452671"/>
            <a:ext cx="3910914" cy="1304925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V="1">
            <a:off x="5715000" y="3900471"/>
            <a:ext cx="11430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52225" y="4258835"/>
            <a:ext cx="3236463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클릭시 위 화면처럼 과정이 나와요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.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6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5333191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3. 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회사 검색하기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 → 회사 선택 → 선택한 회사 확인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26869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5.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회사별 단체예약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1768" y="4847170"/>
            <a:ext cx="3236463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클릭시 위 화면처럼 회사가 나와요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.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424833"/>
            <a:ext cx="5561767" cy="513268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138262"/>
            <a:ext cx="2997587" cy="2409825"/>
          </a:xfrm>
          <a:prstGeom prst="rect">
            <a:avLst/>
          </a:prstGeom>
        </p:spPr>
      </p:pic>
      <p:cxnSp>
        <p:nvCxnSpPr>
          <p:cNvPr id="13" name="직선 화살표 연결선 12"/>
          <p:cNvCxnSpPr/>
          <p:nvPr/>
        </p:nvCxnSpPr>
        <p:spPr>
          <a:xfrm flipV="1">
            <a:off x="5486400" y="4488604"/>
            <a:ext cx="838200" cy="54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224" y="3343174"/>
            <a:ext cx="2143125" cy="514350"/>
          </a:xfrm>
          <a:prstGeom prst="rect">
            <a:avLst/>
          </a:prstGeom>
        </p:spPr>
      </p:pic>
      <p:cxnSp>
        <p:nvCxnSpPr>
          <p:cNvPr id="17" name="직선 화살표 연결선 16"/>
          <p:cNvCxnSpPr/>
          <p:nvPr/>
        </p:nvCxnSpPr>
        <p:spPr>
          <a:xfrm>
            <a:off x="8458200" y="2819400"/>
            <a:ext cx="2286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9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1623842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4.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샘플 다운로드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26869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5.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회사별 단체예약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424833"/>
            <a:ext cx="5506081" cy="51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67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4005905" cy="46166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5. 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다운로드 받은 샘플파일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(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엑셀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) 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내용 작성</a:t>
            </a:r>
            <a:endParaRPr lang="en-US" altLang="zh-CN">
              <a:solidFill>
                <a:srgbClr val="3F3F3F"/>
              </a:solidFill>
              <a:latin typeface="Noto Sans CJK KR Medium"/>
              <a:ea typeface="Noto Sans CJK KR Medium"/>
              <a:cs typeface="휴먼모음T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24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2686954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500">
                <a:solidFill>
                  <a:schemeClr val="bg1"/>
                </a:solidFill>
                <a:latin typeface="Noto Sans CJK KR Bold"/>
                <a:ea typeface="Noto Sans CJK KR Bold"/>
              </a:rPr>
              <a:t>5. </a:t>
            </a:r>
            <a:r>
              <a:rPr lang="ko-KR" altLang="en-US" sz="2500">
                <a:solidFill>
                  <a:schemeClr val="bg1"/>
                </a:solidFill>
                <a:latin typeface="Noto Sans CJK KR Bold"/>
                <a:ea typeface="Noto Sans CJK KR Bold"/>
              </a:rPr>
              <a:t>회사별 단체예약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381000" y="5017115"/>
            <a:ext cx="8810625" cy="1688485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b="1">
                <a:solidFill>
                  <a:srgbClr val="FF0000"/>
                </a:solidFill>
                <a:latin typeface="Noto Sans CJK KR Medium"/>
                <a:ea typeface="Noto Sans CJK KR Medium"/>
                <a:cs typeface="휴먼모음T"/>
              </a:rPr>
              <a:t>※ 유의사항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 · 주민번호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,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휴대폰번혼 각각의 자리에 맞게 적어주세요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 · 휴대폰번호 앞자리는 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0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이 사라져 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10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으로 표기될 수 있으니 세자리인것을 확인해주세요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 · 화물로 신청할 경우 차번호와 적재중량을 적어주세요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.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8599" y="1295400"/>
            <a:ext cx="944880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5384487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6. 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파일 선택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 → 작성 한 엑셀파일 선택 → 열기 클릭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26869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5.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회사별 단체예약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424833"/>
            <a:ext cx="5321300" cy="4936753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V="1">
            <a:off x="762000" y="3429000"/>
            <a:ext cx="9144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1981200" y="3429000"/>
            <a:ext cx="2438400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4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3133871" cy="461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7. 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종사자 등록 및 예약하기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26869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5.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회사별 단체예약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424833"/>
            <a:ext cx="5321300" cy="49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7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30708" y="2376423"/>
            <a:ext cx="2692908" cy="466343"/>
          </a:xfrm>
          <a:custGeom>
            <a:avLst/>
            <a:gdLst>
              <a:gd name="connsiteX0" fmla="*/ 12954 w 2692908"/>
              <a:gd name="connsiteY0" fmla="*/ 453389 h 466343"/>
              <a:gd name="connsiteX1" fmla="*/ 2679954 w 2692908"/>
              <a:gd name="connsiteY1" fmla="*/ 453389 h 466343"/>
              <a:gd name="connsiteX2" fmla="*/ 2679954 w 2692908"/>
              <a:gd name="connsiteY2" fmla="*/ 12954 h 466343"/>
              <a:gd name="connsiteX3" fmla="*/ 12954 w 2692908"/>
              <a:gd name="connsiteY3" fmla="*/ 12954 h 466343"/>
              <a:gd name="connsiteX4" fmla="*/ 12954 w 2692908"/>
              <a:gd name="connsiteY4" fmla="*/ 453389 h 4663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92908" h="466343">
                <a:moveTo>
                  <a:pt x="12954" y="453389"/>
                </a:moveTo>
                <a:lnTo>
                  <a:pt x="2679954" y="453389"/>
                </a:lnTo>
                <a:lnTo>
                  <a:pt x="2679954" y="12954"/>
                </a:lnTo>
                <a:lnTo>
                  <a:pt x="12954" y="12954"/>
                </a:lnTo>
                <a:lnTo>
                  <a:pt x="12954" y="45338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621024" y="1766315"/>
            <a:ext cx="431291" cy="207264"/>
          </a:xfrm>
          <a:custGeom>
            <a:avLst/>
            <a:gdLst>
              <a:gd name="connsiteX0" fmla="*/ 0 w 431291"/>
              <a:gd name="connsiteY0" fmla="*/ 207264 h 207264"/>
              <a:gd name="connsiteX1" fmla="*/ 431291 w 431291"/>
              <a:gd name="connsiteY1" fmla="*/ 207264 h 207264"/>
              <a:gd name="connsiteX2" fmla="*/ 431291 w 431291"/>
              <a:gd name="connsiteY2" fmla="*/ 0 h 207264"/>
              <a:gd name="connsiteX3" fmla="*/ 0 w 431291"/>
              <a:gd name="connsiteY3" fmla="*/ 0 h 207264"/>
              <a:gd name="connsiteX4" fmla="*/ 0 w 431291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1291" h="207264">
                <a:moveTo>
                  <a:pt x="0" y="207264"/>
                </a:moveTo>
                <a:lnTo>
                  <a:pt x="431291" y="207264"/>
                </a:lnTo>
                <a:lnTo>
                  <a:pt x="431291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614674" y="1759965"/>
            <a:ext cx="443991" cy="219964"/>
          </a:xfrm>
          <a:custGeom>
            <a:avLst/>
            <a:gdLst>
              <a:gd name="connsiteX0" fmla="*/ 6350 w 443991"/>
              <a:gd name="connsiteY0" fmla="*/ 213614 h 219964"/>
              <a:gd name="connsiteX1" fmla="*/ 437641 w 443991"/>
              <a:gd name="connsiteY1" fmla="*/ 213614 h 219964"/>
              <a:gd name="connsiteX2" fmla="*/ 437641 w 443991"/>
              <a:gd name="connsiteY2" fmla="*/ 6350 h 219964"/>
              <a:gd name="connsiteX3" fmla="*/ 6350 w 443991"/>
              <a:gd name="connsiteY3" fmla="*/ 6350 h 219964"/>
              <a:gd name="connsiteX4" fmla="*/ 6350 w 443991"/>
              <a:gd name="connsiteY4" fmla="*/ 213614 h 219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3991" h="219964">
                <a:moveTo>
                  <a:pt x="6350" y="213614"/>
                </a:moveTo>
                <a:lnTo>
                  <a:pt x="437641" y="213614"/>
                </a:lnTo>
                <a:lnTo>
                  <a:pt x="437641" y="6350"/>
                </a:lnTo>
                <a:lnTo>
                  <a:pt x="6350" y="6350"/>
                </a:lnTo>
                <a:lnTo>
                  <a:pt x="6350" y="21361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515868" y="5249163"/>
            <a:ext cx="2854452" cy="783336"/>
          </a:xfrm>
          <a:custGeom>
            <a:avLst/>
            <a:gdLst>
              <a:gd name="connsiteX0" fmla="*/ 12953 w 2854452"/>
              <a:gd name="connsiteY0" fmla="*/ 770382 h 783336"/>
              <a:gd name="connsiteX1" fmla="*/ 2841498 w 2854452"/>
              <a:gd name="connsiteY1" fmla="*/ 770382 h 783336"/>
              <a:gd name="connsiteX2" fmla="*/ 2841498 w 2854452"/>
              <a:gd name="connsiteY2" fmla="*/ 12953 h 783336"/>
              <a:gd name="connsiteX3" fmla="*/ 12953 w 2854452"/>
              <a:gd name="connsiteY3" fmla="*/ 12953 h 783336"/>
              <a:gd name="connsiteX4" fmla="*/ 12953 w 2854452"/>
              <a:gd name="connsiteY4" fmla="*/ 770382 h 783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54452" h="783336">
                <a:moveTo>
                  <a:pt x="12953" y="770382"/>
                </a:moveTo>
                <a:lnTo>
                  <a:pt x="2841498" y="770382"/>
                </a:lnTo>
                <a:lnTo>
                  <a:pt x="2841498" y="12953"/>
                </a:lnTo>
                <a:lnTo>
                  <a:pt x="12953" y="12953"/>
                </a:lnTo>
                <a:lnTo>
                  <a:pt x="12953" y="77038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6868667" y="1766315"/>
            <a:ext cx="432816" cy="207264"/>
          </a:xfrm>
          <a:custGeom>
            <a:avLst/>
            <a:gdLst>
              <a:gd name="connsiteX0" fmla="*/ 0 w 432816"/>
              <a:gd name="connsiteY0" fmla="*/ 207264 h 207264"/>
              <a:gd name="connsiteX1" fmla="*/ 432816 w 432816"/>
              <a:gd name="connsiteY1" fmla="*/ 207264 h 207264"/>
              <a:gd name="connsiteX2" fmla="*/ 432816 w 432816"/>
              <a:gd name="connsiteY2" fmla="*/ 0 h 207264"/>
              <a:gd name="connsiteX3" fmla="*/ 0 w 432816"/>
              <a:gd name="connsiteY3" fmla="*/ 0 h 207264"/>
              <a:gd name="connsiteX4" fmla="*/ 0 w 432816"/>
              <a:gd name="connsiteY4" fmla="*/ 207264 h 207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2816" h="207264">
                <a:moveTo>
                  <a:pt x="0" y="207264"/>
                </a:moveTo>
                <a:lnTo>
                  <a:pt x="432816" y="207264"/>
                </a:lnTo>
                <a:lnTo>
                  <a:pt x="432816" y="0"/>
                </a:lnTo>
                <a:lnTo>
                  <a:pt x="0" y="0"/>
                </a:lnTo>
                <a:lnTo>
                  <a:pt x="0" y="20726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7256795" cy="4081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/>
            </a:pP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서울시 교통연수원 </a:t>
            </a:r>
            <a:r>
              <a:rPr lang="ko-KR" altLang="en-US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홈페이지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에서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FF0000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온라인 보수교육 바로가기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선택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051300" y="5209031"/>
            <a:ext cx="596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96" dirty="0">
                <a:solidFill>
                  <a:srgbClr val="FFFFFF"/>
                </a:solidFill>
                <a:latin typeface="Wingdings" pitchFamily="18" charset="0"/>
                <a:cs typeface="Wingdings" pitchFamily="18" charset="0"/>
              </a:rPr>
              <a:t></a:t>
            </a:r>
            <a:r>
              <a:rPr lang="en-US" altLang="zh-CN" sz="996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dirty="0">
                <a:solidFill>
                  <a:srgbClr val="FFFFFF"/>
                </a:solidFill>
                <a:latin typeface="휴먼모음T" pitchFamily="18" charset="0"/>
                <a:cs typeface="휴먼모음T" pitchFamily="18" charset="0"/>
              </a:rPr>
              <a:t>바로가기</a:t>
            </a: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24737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1.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웹 사이트 접속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2"/>
          <a:srcRect b="5959"/>
          <a:stretch/>
        </p:blipFill>
        <p:spPr>
          <a:xfrm>
            <a:off x="3455924" y="1521969"/>
            <a:ext cx="2670556" cy="44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0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1196340"/>
            <a:ext cx="9906000" cy="1929384"/>
          </a:xfrm>
          <a:custGeom>
            <a:avLst/>
            <a:gdLst>
              <a:gd name="connsiteX0" fmla="*/ 0 w 9906000"/>
              <a:gd name="connsiteY0" fmla="*/ 1929384 h 1929384"/>
              <a:gd name="connsiteX1" fmla="*/ 9906000 w 9906000"/>
              <a:gd name="connsiteY1" fmla="*/ 1929384 h 1929384"/>
              <a:gd name="connsiteX2" fmla="*/ 9906000 w 9906000"/>
              <a:gd name="connsiteY2" fmla="*/ 0 h 1929384"/>
              <a:gd name="connsiteX3" fmla="*/ 0 w 9906000"/>
              <a:gd name="connsiteY3" fmla="*/ 0 h 1929384"/>
              <a:gd name="connsiteX4" fmla="*/ 0 w 9906000"/>
              <a:gd name="connsiteY4" fmla="*/ 1929384 h 1929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1929384">
                <a:moveTo>
                  <a:pt x="0" y="1929384"/>
                </a:moveTo>
                <a:lnTo>
                  <a:pt x="9906000" y="1929384"/>
                </a:lnTo>
                <a:lnTo>
                  <a:pt x="9906000" y="0"/>
                </a:lnTo>
                <a:lnTo>
                  <a:pt x="0" y="0"/>
                </a:lnTo>
                <a:lnTo>
                  <a:pt x="0" y="1929384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4704" y="1768617"/>
            <a:ext cx="29674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2. </a:t>
            </a:r>
            <a:r>
              <a:rPr lang="ko-KR" altLang="en-US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회원가입</a:t>
            </a:r>
          </a:p>
        </p:txBody>
      </p:sp>
    </p:spTree>
    <p:extLst>
      <p:ext uri="{BB962C8B-B14F-4D97-AF65-F5344CB8AC3E}">
        <p14:creationId xmlns:p14="http://schemas.microsoft.com/office/powerpoint/2010/main" val="328182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7019550" cy="8771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1.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이름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,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주민등록번호 작성</a:t>
            </a:r>
            <a:endParaRPr lang="en-US" altLang="ko-KR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2.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서비스 이용 약관 동의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/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개인정보처리 방침 동의 체크 후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실명 인증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클릭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17299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2.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회원가입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943099"/>
            <a:ext cx="2725323" cy="422243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39" y="1943099"/>
            <a:ext cx="2725322" cy="422243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943099"/>
            <a:ext cx="2725323" cy="4222433"/>
          </a:xfrm>
          <a:prstGeom prst="rect">
            <a:avLst/>
          </a:prstGeom>
        </p:spPr>
      </p:pic>
      <p:sp>
        <p:nvSpPr>
          <p:cNvPr id="27" name="아래쪽 화살표 26"/>
          <p:cNvSpPr/>
          <p:nvPr/>
        </p:nvSpPr>
        <p:spPr>
          <a:xfrm rot="16200000">
            <a:off x="3250154" y="3903615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아래쪽 화살표 27"/>
          <p:cNvSpPr/>
          <p:nvPr/>
        </p:nvSpPr>
        <p:spPr>
          <a:xfrm rot="16200000">
            <a:off x="6439202" y="3903616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296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4243149" cy="8771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3.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휴대전화 번호 입력 후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인증번호받기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클릭</a:t>
            </a:r>
            <a:endParaRPr lang="en-US" altLang="ko-KR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  <a:p>
            <a:pPr>
              <a:lnSpc>
                <a:spcPct val="150000"/>
              </a:lnSpc>
              <a:tabLst/>
            </a:pPr>
            <a:r>
              <a:rPr lang="en-US" altLang="zh-CN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4.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인증번호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4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자리 입력 후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인증하기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클릭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17299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2.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회원가입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943099"/>
            <a:ext cx="2725323" cy="396080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339" y="1943099"/>
            <a:ext cx="2725322" cy="39608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028" y="1943100"/>
            <a:ext cx="2725323" cy="3960802"/>
          </a:xfrm>
          <a:prstGeom prst="rect">
            <a:avLst/>
          </a:prstGeom>
        </p:spPr>
      </p:pic>
      <p:sp>
        <p:nvSpPr>
          <p:cNvPr id="15" name="아래쪽 화살표 14"/>
          <p:cNvSpPr/>
          <p:nvPr/>
        </p:nvSpPr>
        <p:spPr>
          <a:xfrm rot="16200000">
            <a:off x="3250154" y="3903615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아래쪽 화살표 15"/>
          <p:cNvSpPr/>
          <p:nvPr/>
        </p:nvSpPr>
        <p:spPr>
          <a:xfrm rot="16200000">
            <a:off x="6439202" y="3903616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442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1196340"/>
            <a:ext cx="9906000" cy="1929384"/>
          </a:xfrm>
          <a:custGeom>
            <a:avLst/>
            <a:gdLst>
              <a:gd name="connsiteX0" fmla="*/ 0 w 9906000"/>
              <a:gd name="connsiteY0" fmla="*/ 1929384 h 1929384"/>
              <a:gd name="connsiteX1" fmla="*/ 9906000 w 9906000"/>
              <a:gd name="connsiteY1" fmla="*/ 1929384 h 1929384"/>
              <a:gd name="connsiteX2" fmla="*/ 9906000 w 9906000"/>
              <a:gd name="connsiteY2" fmla="*/ 0 h 1929384"/>
              <a:gd name="connsiteX3" fmla="*/ 0 w 9906000"/>
              <a:gd name="connsiteY3" fmla="*/ 0 h 1929384"/>
              <a:gd name="connsiteX4" fmla="*/ 0 w 9906000"/>
              <a:gd name="connsiteY4" fmla="*/ 1929384 h 1929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1929384">
                <a:moveTo>
                  <a:pt x="0" y="1929384"/>
                </a:moveTo>
                <a:lnTo>
                  <a:pt x="9906000" y="1929384"/>
                </a:lnTo>
                <a:lnTo>
                  <a:pt x="9906000" y="0"/>
                </a:lnTo>
                <a:lnTo>
                  <a:pt x="0" y="0"/>
                </a:lnTo>
                <a:lnTo>
                  <a:pt x="0" y="1929384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4704" y="1768617"/>
            <a:ext cx="46281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3. </a:t>
            </a:r>
            <a:r>
              <a:rPr lang="ko-KR" altLang="en-US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교육 신청</a:t>
            </a:r>
            <a:r>
              <a:rPr lang="en-US" altLang="ko-KR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(</a:t>
            </a:r>
            <a:r>
              <a:rPr lang="ko-KR" altLang="en-US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예약</a:t>
            </a:r>
            <a:r>
              <a:rPr lang="en-US" altLang="ko-KR" sz="4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)</a:t>
            </a:r>
            <a:endParaRPr lang="ko-KR" altLang="en-US" sz="45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522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8138446" cy="87716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1. 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과정 선택 후 업종 선택 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(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예시 사진은 화물 기준으로 작성했습니다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.)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2. 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근무형태 선택 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(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법인택시는 법인택시 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/ 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버스는 마을버스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, 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전세버스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, </a:t>
            </a:r>
            <a:r>
              <a:rPr lang="ko-KR" altLang="en-US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특수여객 중 선택</a:t>
            </a:r>
            <a:r>
              <a:rPr lang="en-US" altLang="ko-KR">
                <a:solidFill>
                  <a:srgbClr val="3F3F3F"/>
                </a:solidFill>
                <a:latin typeface="Noto Sans CJK KR Medium"/>
                <a:ea typeface="Noto Sans CJK KR Medium"/>
                <a:cs typeface="휴먼모음T"/>
              </a:rPr>
              <a:t>)</a:t>
            </a:r>
            <a:endParaRPr lang="en-US" altLang="zh-CN">
              <a:solidFill>
                <a:srgbClr val="3F3F3F"/>
              </a:solidFill>
              <a:latin typeface="Noto Sans CJK KR Medium"/>
              <a:ea typeface="Noto Sans CJK KR Medium"/>
              <a:cs typeface="휴먼모음T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8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2651688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500">
                <a:solidFill>
                  <a:schemeClr val="bg1"/>
                </a:solidFill>
                <a:latin typeface="Noto Sans CJK KR Bold"/>
                <a:ea typeface="Noto Sans CJK KR Bold"/>
              </a:rPr>
              <a:t>3. </a:t>
            </a:r>
            <a:r>
              <a:rPr lang="ko-KR" altLang="en-US" sz="2500">
                <a:solidFill>
                  <a:schemeClr val="bg1"/>
                </a:solidFill>
                <a:latin typeface="Noto Sans CJK KR Bold"/>
                <a:ea typeface="Noto Sans CJK KR Bold"/>
              </a:rPr>
              <a:t>교육 신청</a:t>
            </a:r>
            <a:r>
              <a:rPr lang="en-US" altLang="ko-KR" sz="2500">
                <a:solidFill>
                  <a:schemeClr val="bg1"/>
                </a:solidFill>
                <a:latin typeface="Noto Sans CJK KR Bold"/>
                <a:ea typeface="Noto Sans CJK KR Bold"/>
              </a:rPr>
              <a:t>(</a:t>
            </a:r>
            <a:r>
              <a:rPr lang="ko-KR" altLang="en-US" sz="2500">
                <a:solidFill>
                  <a:schemeClr val="bg1"/>
                </a:solidFill>
                <a:latin typeface="Noto Sans CJK KR Bold"/>
                <a:ea typeface="Noto Sans CJK KR Bold"/>
              </a:rPr>
              <a:t>예약</a:t>
            </a:r>
            <a:r>
              <a:rPr lang="en-US" altLang="ko-KR" sz="2500">
                <a:solidFill>
                  <a:schemeClr val="bg1"/>
                </a:solidFill>
                <a:latin typeface="Noto Sans CJK KR Bold"/>
                <a:ea typeface="Noto Sans CJK KR Bold"/>
              </a:rPr>
              <a:t>)</a:t>
            </a:r>
            <a:endParaRPr lang="ko-KR" altLang="en-US" sz="2500">
              <a:solidFill>
                <a:schemeClr val="bg1"/>
              </a:solidFill>
              <a:latin typeface="Noto Sans CJK KR Bold"/>
              <a:ea typeface="Noto Sans CJK KR Bold"/>
            </a:endParaRPr>
          </a:p>
        </p:txBody>
      </p:sp>
      <p:sp>
        <p:nvSpPr>
          <p:cNvPr id="25" name="아래쪽 화살표 24"/>
          <p:cNvSpPr/>
          <p:nvPr/>
        </p:nvSpPr>
        <p:spPr>
          <a:xfrm rot="16200000">
            <a:off x="3250154" y="3903615"/>
            <a:ext cx="218285" cy="30139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7176" y="1943099"/>
            <a:ext cx="2734186" cy="409034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87231" y="1943100"/>
            <a:ext cx="2734185" cy="4090342"/>
          </a:xfrm>
          <a:prstGeom prst="rect">
            <a:avLst/>
          </a:prstGeom>
        </p:spPr>
      </p:pic>
      <p:sp>
        <p:nvSpPr>
          <p:cNvPr id="15" name="아래쪽 화살표 14"/>
          <p:cNvSpPr/>
          <p:nvPr/>
        </p:nvSpPr>
        <p:spPr>
          <a:xfrm rot="16200000">
            <a:off x="6439202" y="3903616"/>
            <a:ext cx="218285" cy="30139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775273" y="1940051"/>
            <a:ext cx="2734185" cy="3638289"/>
          </a:xfrm>
          <a:prstGeom prst="rect">
            <a:avLst/>
          </a:prstGeom>
        </p:spPr>
      </p:pic>
      <p:sp>
        <p:nvSpPr>
          <p:cNvPr id="42" name="TextBox 1"/>
          <p:cNvSpPr txBox="1"/>
          <p:nvPr/>
        </p:nvSpPr>
        <p:spPr>
          <a:xfrm>
            <a:off x="395951" y="6133237"/>
            <a:ext cx="8328949" cy="446633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>
                <a:solidFill>
                  <a:srgbClr val="FF0000"/>
                </a:solidFill>
                <a:latin typeface="Noto Sans CJK KR Medium"/>
                <a:ea typeface="Noto Sans CJK KR Medium"/>
                <a:cs typeface="휴먼모음T"/>
              </a:rPr>
              <a:t>※ 버스와 화물은 보수교육과정하고 법령위반자교육은 동시에 예약이 불가능합니다</a:t>
            </a:r>
            <a:r>
              <a:rPr lang="en-US" altLang="ko-KR">
                <a:solidFill>
                  <a:srgbClr val="FF0000"/>
                </a:solidFill>
                <a:latin typeface="Noto Sans CJK KR Medium"/>
                <a:ea typeface="Noto Sans CJK KR Medium"/>
                <a:cs typeface="휴먼모음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9906000" cy="560832"/>
          </a:xfrm>
          <a:custGeom>
            <a:avLst/>
            <a:gdLst>
              <a:gd name="connsiteX0" fmla="*/ 0 w 9906000"/>
              <a:gd name="connsiteY0" fmla="*/ 560832 h 560832"/>
              <a:gd name="connsiteX1" fmla="*/ 9906000 w 9906000"/>
              <a:gd name="connsiteY1" fmla="*/ 560832 h 560832"/>
              <a:gd name="connsiteX2" fmla="*/ 9906000 w 9906000"/>
              <a:gd name="connsiteY2" fmla="*/ 0 h 560832"/>
              <a:gd name="connsiteX3" fmla="*/ 0 w 9906000"/>
              <a:gd name="connsiteY3" fmla="*/ 0 h 560832"/>
              <a:gd name="connsiteX4" fmla="*/ 0 w 9906000"/>
              <a:gd name="connsiteY4" fmla="*/ 560832 h 560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906000" h="560832">
                <a:moveTo>
                  <a:pt x="0" y="560832"/>
                </a:moveTo>
                <a:lnTo>
                  <a:pt x="9906000" y="560832"/>
                </a:lnTo>
                <a:lnTo>
                  <a:pt x="9906000" y="0"/>
                </a:lnTo>
                <a:lnTo>
                  <a:pt x="0" y="0"/>
                </a:lnTo>
                <a:lnTo>
                  <a:pt x="0" y="560832"/>
                </a:lnTo>
              </a:path>
            </a:pathLst>
          </a:custGeom>
          <a:solidFill>
            <a:srgbClr val="008DE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3700" y="762000"/>
            <a:ext cx="8200963" cy="8771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ct val="150000"/>
              </a:lnSpc>
              <a:tabLst/>
            </a:pP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3.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회사명 검색 후 선택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(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개인화물일 경우 차량번호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,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적재중량 작성 후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선택 완료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클릭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)</a:t>
            </a:r>
          </a:p>
          <a:p>
            <a:pPr>
              <a:lnSpc>
                <a:spcPct val="150000"/>
              </a:lnSpc>
              <a:tabLst/>
            </a:pPr>
            <a:r>
              <a:rPr lang="en-US" altLang="zh-CN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4. 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안내 메시지 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‘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확인</a:t>
            </a:r>
            <a:r>
              <a:rPr lang="en-US" altLang="ko-KR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’</a:t>
            </a:r>
            <a:r>
              <a:rPr lang="ko-KR" altLang="en-US" dirty="0">
                <a:solidFill>
                  <a:srgbClr val="3F3F3F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  <a:cs typeface="휴먼모음T" pitchFamily="18" charset="0"/>
              </a:rPr>
              <a:t> 클릭</a:t>
            </a:r>
            <a:endParaRPr lang="en-US" altLang="zh-CN" dirty="0">
              <a:solidFill>
                <a:srgbClr val="3F3F3F"/>
              </a:solidFill>
              <a:latin typeface="Noto Sans CJK KR Medium" panose="020B0600000000000000" pitchFamily="34" charset="-127"/>
              <a:ea typeface="Noto Sans CJK KR Medium" panose="020B0600000000000000" pitchFamily="34" charset="-127"/>
              <a:cs typeface="휴먼모음T" pitchFamily="18" charset="0"/>
            </a:endParaRPr>
          </a:p>
        </p:txBody>
      </p:sp>
      <p:sp>
        <p:nvSpPr>
          <p:cNvPr id="39" name="슬라이드 번호 개체 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7943" y="43920"/>
            <a:ext cx="26516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3. 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교육 신청</a:t>
            </a:r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(</a:t>
            </a:r>
            <a:r>
              <a:rPr lang="ko-KR" altLang="en-US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예약</a:t>
            </a:r>
            <a:r>
              <a:rPr lang="en-US" altLang="ko-KR" sz="2500" dirty="0">
                <a:solidFill>
                  <a:schemeClr val="bg1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</a:rPr>
              <a:t>)</a:t>
            </a:r>
            <a:endParaRPr lang="ko-KR" altLang="en-US" sz="2500" dirty="0">
              <a:solidFill>
                <a:schemeClr val="bg1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25" name="아래쪽 화살표 24"/>
          <p:cNvSpPr/>
          <p:nvPr/>
        </p:nvSpPr>
        <p:spPr>
          <a:xfrm rot="16200000">
            <a:off x="3250154" y="3903615"/>
            <a:ext cx="218285" cy="30139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943099"/>
            <a:ext cx="2737662" cy="364291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32" y="1943100"/>
            <a:ext cx="2737662" cy="36429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790" y="3764557"/>
            <a:ext cx="2480419" cy="616892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5770191" y="4073003"/>
            <a:ext cx="402009" cy="270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764" y="1943099"/>
            <a:ext cx="2770981" cy="3642916"/>
          </a:xfrm>
          <a:prstGeom prst="rect">
            <a:avLst/>
          </a:prstGeom>
        </p:spPr>
      </p:pic>
      <p:cxnSp>
        <p:nvCxnSpPr>
          <p:cNvPr id="20" name="직선 연결선 19"/>
          <p:cNvCxnSpPr/>
          <p:nvPr/>
        </p:nvCxnSpPr>
        <p:spPr>
          <a:xfrm>
            <a:off x="6553200" y="1828800"/>
            <a:ext cx="0" cy="411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606</Words>
  <Application>Microsoft Office PowerPoint</Application>
  <PresentationFormat>A4 용지(210x297mm)</PresentationFormat>
  <Paragraphs>113</Paragraphs>
  <Slides>26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6" baseType="lpstr">
      <vt:lpstr>Noto Sans CJK KR Bold</vt:lpstr>
      <vt:lpstr>Noto Sans CJK KR Medium</vt:lpstr>
      <vt:lpstr>Noto Sans CJK KR Regular</vt:lpstr>
      <vt:lpstr>휴먼모음T</vt:lpstr>
      <vt:lpstr>Arial</vt:lpstr>
      <vt:lpstr>Calibri</vt:lpstr>
      <vt:lpstr>Times New Roman</vt:lpstr>
      <vt:lpstr>Wingdings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mic702069</cp:lastModifiedBy>
  <cp:revision>107</cp:revision>
  <dcterms:created xsi:type="dcterms:W3CDTF">2006-08-16T00:00:00Z</dcterms:created>
  <dcterms:modified xsi:type="dcterms:W3CDTF">2021-06-04T03:02:07Z</dcterms:modified>
  <cp:version/>
</cp:coreProperties>
</file>