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6" autoAdjust="0"/>
    <p:restoredTop sz="94660"/>
  </p:normalViewPr>
  <p:slideViewPr>
    <p:cSldViewPr snapToGrid="0">
      <p:cViewPr varScale="1">
        <p:scale>
          <a:sx n="54" d="100"/>
          <a:sy n="54" d="100"/>
        </p:scale>
        <p:origin x="78" y="5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9C9BA9F-D518-4ABE-A5E2-79E18844FB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41FA796E-9916-473F-B798-F098314F7F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0427982-A843-495C-8C18-C0C6FB704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20CAF-A61F-49F5-9B79-8EBF768016F7}" type="datetimeFigureOut">
              <a:rPr lang="ko-KR" altLang="en-US" smtClean="0"/>
              <a:t>2026-07-31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80D797E-2087-4EBA-86AB-6E1F2F87C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C404205-CE30-47F2-B600-DDB41EADB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DD337-3DFF-4560-B953-C83DD4D6862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5668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F405347-59B7-4D0B-8097-DF699A7EB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392FB2DE-D123-41CF-84D4-A94FE65C8D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0BAB273-5E5B-40B8-BEA8-A62E2630B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20CAF-A61F-49F5-9B79-8EBF768016F7}" type="datetimeFigureOut">
              <a:rPr lang="ko-KR" altLang="en-US" smtClean="0"/>
              <a:t>2026-07-31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6B5F0AE-71D7-4494-9FD0-3E85D7B6B2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B7BD32C-619E-46D7-B475-3F89CDDA0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DD337-3DFF-4560-B953-C83DD4D6862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1565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D934EDFA-BBEC-495D-8273-2DD2CA24D1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55466EBD-734D-411F-9EB9-AEEE395A41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2633437-865E-40C3-902B-CCCCCDF07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20CAF-A61F-49F5-9B79-8EBF768016F7}" type="datetimeFigureOut">
              <a:rPr lang="ko-KR" altLang="en-US" smtClean="0"/>
              <a:t>2026-07-31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EA88FA3-C318-41D3-9ACD-6FFDF0007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66211FE-B98B-4C1D-8D37-E41F14B05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DD337-3DFF-4560-B953-C83DD4D6862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1912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3B7D6F4-79DE-4CFF-808F-575F829D5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11E3C92-D911-4629-8D4C-086E0F4E80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8D37834-6BE1-4DBE-9549-0A1470165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20CAF-A61F-49F5-9B79-8EBF768016F7}" type="datetimeFigureOut">
              <a:rPr lang="ko-KR" altLang="en-US" smtClean="0"/>
              <a:t>2026-07-31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0570044-05C9-4C87-AA68-5DF950365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21A58AD-5872-4F50-99FC-C93416F48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DD337-3DFF-4560-B953-C83DD4D6862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5473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B12C75C-1FF0-4768-A0E2-0F6CFE5FA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5DB2033-44D7-434C-AE5F-DA5060AC1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90A2473-3526-492D-BA3C-ED3E31F71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20CAF-A61F-49F5-9B79-8EBF768016F7}" type="datetimeFigureOut">
              <a:rPr lang="ko-KR" altLang="en-US" smtClean="0"/>
              <a:t>2026-07-31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F5C6C24-2228-49BE-B353-07FD988CE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2EA65D0-D3FD-441F-A3CA-0A67A398A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DD337-3DFF-4560-B953-C83DD4D6862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2995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F4E3803-2AE0-45BA-BD20-FC6262ECB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587491E-B9A5-432D-86CA-9E03E18FC9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AD117C2A-66A7-4F00-B915-9D0C3AD41A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3497B18-C10E-4254-9BFA-6D99DE9E9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20CAF-A61F-49F5-9B79-8EBF768016F7}" type="datetimeFigureOut">
              <a:rPr lang="ko-KR" altLang="en-US" smtClean="0"/>
              <a:t>2026-07-31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DE77F6D-5A0F-4E68-8A23-9881FE344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7236D20-9B61-4414-8D4F-071EE9048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DD337-3DFF-4560-B953-C83DD4D6862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2684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27EC324-878B-4992-8F42-35B6424D9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10DE6BA-E6EC-44A9-8926-E136FF77ED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F46D17AA-DCB9-4FD6-96A5-0AD4E48145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D1140E82-3D85-4BE1-BB9B-8D63017710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D83F2707-2A29-421C-B732-3F0B134BFE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6F109982-EF8B-444C-BC38-AB46DFD9D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20CAF-A61F-49F5-9B79-8EBF768016F7}" type="datetimeFigureOut">
              <a:rPr lang="ko-KR" altLang="en-US" smtClean="0"/>
              <a:t>2026-07-31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A6D9773B-05B4-4EAE-8752-E26EDC371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DA8EED4C-D74A-4539-ACFB-F2ABDDBE3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DD337-3DFF-4560-B953-C83DD4D6862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3751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7BEEA77-B2B4-4AB7-B952-89FFE4377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18DB6F93-D3F3-4541-87BD-5D6003440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20CAF-A61F-49F5-9B79-8EBF768016F7}" type="datetimeFigureOut">
              <a:rPr lang="ko-KR" altLang="en-US" smtClean="0"/>
              <a:t>2026-07-31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91F6FED3-2B24-4A58-8479-0F2380680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1A0C122D-DB39-494D-B7D4-7E0F99A51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DD337-3DFF-4560-B953-C83DD4D6862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753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00D254B3-1F90-4A16-A1DC-224D922D8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20CAF-A61F-49F5-9B79-8EBF768016F7}" type="datetimeFigureOut">
              <a:rPr lang="ko-KR" altLang="en-US" smtClean="0"/>
              <a:t>2026-07-31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16EEFE41-2E72-4205-86D7-C0DC4F476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BF682DA-44FB-473E-A9EC-00741C43E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DD337-3DFF-4560-B953-C83DD4D6862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8933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816D2F6-ABDB-4889-8ACB-89FDAF9AB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99D095F-1A8F-4DFA-9015-06FCBD3B0E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342A3DA-85F8-4B79-BE7B-8DAF5EE6BF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DC06508-E522-4DF5-834A-6032E9652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20CAF-A61F-49F5-9B79-8EBF768016F7}" type="datetimeFigureOut">
              <a:rPr lang="ko-KR" altLang="en-US" smtClean="0"/>
              <a:t>2026-07-31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68D22C4-8F60-4644-8D1B-42202BE7B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FB30EC73-7DED-405A-8ACB-DCE8E8E96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DD337-3DFF-4560-B953-C83DD4D6862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622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B26DAE2-622C-4EC8-B88A-AC825729C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37C30BD-A0C5-4A0A-97AD-5FF72902ED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059AAFC6-7C4A-470D-994D-13C17AD55B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56AE985D-FA82-4B9E-8759-BAEA2B78EF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20CAF-A61F-49F5-9B79-8EBF768016F7}" type="datetimeFigureOut">
              <a:rPr lang="ko-KR" altLang="en-US" smtClean="0"/>
              <a:t>2026-07-31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D12010A-6E4F-4C21-9457-41BEE228C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616C670-3837-490B-8DD7-AD0FEF892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DD337-3DFF-4560-B953-C83DD4D6862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571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CF1D14B5-D578-4521-9B54-A23E1DD30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913D0C6-AEDC-4915-936F-64A8E2D65F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EAFC2A8-F083-48DD-8B14-898833451A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E20CAF-A61F-49F5-9B79-8EBF768016F7}" type="datetimeFigureOut">
              <a:rPr lang="ko-KR" altLang="en-US" smtClean="0"/>
              <a:t>2026-07-31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E1CC884-FC78-4FB7-B6E4-2A0DD82EE6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B181D39-0699-4DA7-8523-FE2B05E9EC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FDD337-3DFF-4560-B953-C83DD4D6862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4108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D2380545-7E08-41A4-A0E0-C50A50B562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5731647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table">
            <a:tbl>
              <a:tblPr/>
              <a:tblGrid>
                <a:gridCol w="12192000">
                  <a:extLst>
                    <a:ext uri="{9D8B030D-6E8A-4147-A177-3AD203B41FA5}">
                      <a16:colId xmlns:a16="http://schemas.microsoft.com/office/drawing/2014/main" val="3383704102"/>
                    </a:ext>
                  </a:extLst>
                </a:gridCol>
              </a:tblGrid>
              <a:tr h="6858000"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endParaRPr lang="en-US" altLang="ko-KR" sz="1800" b="0" dirty="0">
                        <a:solidFill>
                          <a:srgbClr val="222222"/>
                        </a:solidFill>
                        <a:effectLst/>
                        <a:latin typeface="서울남산 장체 M" panose="02020503020101020101" pitchFamily="18" charset="-127"/>
                        <a:ea typeface="서울남산 장체 M" panose="02020503020101020101" pitchFamily="18" charset="-127"/>
                      </a:endParaRPr>
                    </a:p>
                    <a:p>
                      <a:pPr algn="l" fontAlgn="ctr">
                        <a:lnSpc>
                          <a:spcPct val="150000"/>
                        </a:lnSpc>
                      </a:pPr>
                      <a:endParaRPr lang="en-US" altLang="ko-KR" sz="1800" b="0" dirty="0">
                        <a:solidFill>
                          <a:srgbClr val="222222"/>
                        </a:solidFill>
                        <a:effectLst/>
                        <a:latin typeface="서울남산 장체 M" panose="02020503020101020101" pitchFamily="18" charset="-127"/>
                        <a:ea typeface="서울남산 장체 M" panose="02020503020101020101" pitchFamily="18" charset="-127"/>
                      </a:endParaRPr>
                    </a:p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en-US" altLang="ko-KR" sz="20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  1. </a:t>
                      </a:r>
                      <a:r>
                        <a:rPr lang="ko-KR" altLang="en-US" sz="20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신청가능대상</a:t>
                      </a:r>
                      <a:br>
                        <a:rPr lang="ko-KR" altLang="en-US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</a:br>
                      <a:r>
                        <a:rPr lang="ko-KR" altLang="en-US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　 </a:t>
                      </a:r>
                      <a:r>
                        <a:rPr lang="en-US" altLang="ko-KR" sz="1800" b="0" dirty="0">
                          <a:solidFill>
                            <a:srgbClr val="0070C0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2026</a:t>
                      </a:r>
                      <a:r>
                        <a:rPr lang="ko-KR" altLang="en-US" sz="1800" b="0" dirty="0">
                          <a:solidFill>
                            <a:srgbClr val="0070C0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년 </a:t>
                      </a:r>
                      <a:r>
                        <a:rPr lang="en-US" altLang="ko-KR" sz="1800" b="0" dirty="0">
                          <a:solidFill>
                            <a:srgbClr val="0070C0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7</a:t>
                      </a:r>
                      <a:r>
                        <a:rPr lang="ko-KR" altLang="en-US" sz="1800" b="0" dirty="0">
                          <a:solidFill>
                            <a:srgbClr val="0070C0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월 </a:t>
                      </a:r>
                      <a:r>
                        <a:rPr lang="en-US" altLang="ko-KR" sz="1800" b="0" dirty="0">
                          <a:solidFill>
                            <a:srgbClr val="0070C0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16</a:t>
                      </a:r>
                      <a:r>
                        <a:rPr lang="ko-KR" altLang="en-US" sz="1800" b="0" dirty="0">
                          <a:solidFill>
                            <a:srgbClr val="0070C0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일 </a:t>
                      </a:r>
                      <a:r>
                        <a:rPr lang="en-US" altLang="ko-KR" sz="1800" b="0" dirty="0">
                          <a:solidFill>
                            <a:srgbClr val="0070C0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~ 2026</a:t>
                      </a:r>
                      <a:r>
                        <a:rPr lang="ko-KR" altLang="en-US" sz="1800" b="0" dirty="0">
                          <a:solidFill>
                            <a:srgbClr val="0070C0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년 </a:t>
                      </a:r>
                      <a:r>
                        <a:rPr lang="en-US" altLang="ko-KR" sz="1800" b="0" dirty="0">
                          <a:solidFill>
                            <a:srgbClr val="0070C0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7</a:t>
                      </a:r>
                      <a:r>
                        <a:rPr lang="ko-KR" altLang="en-US" sz="1800" b="0" dirty="0">
                          <a:solidFill>
                            <a:srgbClr val="0070C0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월 </a:t>
                      </a:r>
                      <a:r>
                        <a:rPr lang="en-US" altLang="ko-KR" sz="1800" b="0" dirty="0">
                          <a:solidFill>
                            <a:srgbClr val="0070C0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30</a:t>
                      </a:r>
                      <a:r>
                        <a:rPr lang="ko-KR" altLang="en-US" sz="1800" b="0" dirty="0">
                          <a:solidFill>
                            <a:srgbClr val="0070C0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일 </a:t>
                      </a:r>
                      <a:r>
                        <a:rPr lang="ko-KR" altLang="en-US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연료 구매분</a:t>
                      </a:r>
                      <a:endParaRPr lang="en-US" altLang="ko-KR" sz="500" b="0" dirty="0">
                        <a:solidFill>
                          <a:srgbClr val="222222"/>
                        </a:solidFill>
                        <a:effectLst/>
                        <a:latin typeface="서울남산 장체 M" panose="02020503020101020101" pitchFamily="18" charset="-127"/>
                        <a:ea typeface="서울남산 장체 M" panose="02020503020101020101" pitchFamily="18" charset="-127"/>
                      </a:endParaRPr>
                    </a:p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en-US" altLang="ko-KR" sz="20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  2. </a:t>
                      </a:r>
                      <a:r>
                        <a:rPr lang="ko-KR" altLang="en-US" sz="20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신청방법</a:t>
                      </a:r>
                      <a:br>
                        <a:rPr lang="ko-KR" altLang="en-US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</a:br>
                      <a:r>
                        <a:rPr lang="ko-KR" altLang="en-US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  ① </a:t>
                      </a:r>
                      <a:r>
                        <a:rPr lang="en-US" altLang="ko-KR" sz="1800" b="0" dirty="0">
                          <a:solidFill>
                            <a:srgbClr val="0070C0"/>
                          </a:solidFill>
                          <a:effectLst/>
                          <a:highlight>
                            <a:srgbClr val="FFFF00"/>
                          </a:highlight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8</a:t>
                      </a:r>
                      <a:r>
                        <a:rPr lang="ko-KR" altLang="en-US" sz="1800" b="0" dirty="0">
                          <a:solidFill>
                            <a:srgbClr val="0070C0"/>
                          </a:solidFill>
                          <a:effectLst/>
                          <a:highlight>
                            <a:srgbClr val="FFFF00"/>
                          </a:highlight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월 </a:t>
                      </a:r>
                      <a:r>
                        <a:rPr lang="en-US" altLang="ko-KR" sz="1800" b="0" dirty="0">
                          <a:solidFill>
                            <a:srgbClr val="0070C0"/>
                          </a:solidFill>
                          <a:effectLst/>
                          <a:highlight>
                            <a:srgbClr val="FFFF00"/>
                          </a:highlight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…</a:t>
                      </a:r>
                      <a:r>
                        <a:rPr lang="ko-KR" altLang="en-US" sz="1800" b="0" dirty="0">
                          <a:solidFill>
                            <a:srgbClr val="0070C0"/>
                          </a:solidFill>
                          <a:effectLst/>
                          <a:highlight>
                            <a:srgbClr val="FFFF00"/>
                          </a:highlight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일까지</a:t>
                      </a:r>
                      <a:r>
                        <a:rPr lang="ko-KR" altLang="en-US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 </a:t>
                      </a:r>
                      <a:r>
                        <a:rPr lang="ko-KR" altLang="en-US" sz="1800" b="0" u="sng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전세버스조합</a:t>
                      </a:r>
                      <a:r>
                        <a:rPr lang="ko-KR" altLang="en-US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으로 업체별 메일 제출</a:t>
                      </a:r>
                      <a:endParaRPr lang="en-US" altLang="ko-KR" sz="1800" b="0" dirty="0">
                        <a:solidFill>
                          <a:srgbClr val="222222"/>
                        </a:solidFill>
                        <a:effectLst/>
                        <a:latin typeface="서울남산 장체 M" panose="02020503020101020101" pitchFamily="18" charset="-127"/>
                        <a:ea typeface="서울남산 장체 M" panose="02020503020101020101" pitchFamily="18" charset="-127"/>
                      </a:endParaRPr>
                    </a:p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ko-KR" altLang="en-US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  ② 이후 </a:t>
                      </a:r>
                      <a:r>
                        <a:rPr lang="ko-KR" altLang="en-US" sz="1800" b="0" u="sng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서울시 버스정책과 담당</a:t>
                      </a:r>
                      <a:r>
                        <a:rPr lang="en-US" altLang="ko-KR" sz="1800" b="0" u="sng" dirty="0">
                          <a:solidFill>
                            <a:srgbClr val="FF0000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(, )</a:t>
                      </a:r>
                      <a:r>
                        <a:rPr lang="ko-KR" altLang="en-US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에 업체별 메일 제출</a:t>
                      </a:r>
                      <a:endParaRPr lang="en-US" altLang="ko-KR" sz="1800" b="0" dirty="0">
                        <a:solidFill>
                          <a:srgbClr val="222222"/>
                        </a:solidFill>
                        <a:effectLst/>
                        <a:latin typeface="서울남산 장체 M" panose="02020503020101020101" pitchFamily="18" charset="-127"/>
                        <a:ea typeface="서울남산 장체 M" panose="02020503020101020101" pitchFamily="18" charset="-127"/>
                      </a:endParaRPr>
                    </a:p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en-US" altLang="ko-KR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   </a:t>
                      </a:r>
                      <a:r>
                        <a:rPr lang="ko-KR" altLang="en-US" sz="16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→</a:t>
                      </a:r>
                      <a:r>
                        <a:rPr lang="en-US" altLang="ko-KR" sz="16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 </a:t>
                      </a:r>
                      <a:r>
                        <a:rPr lang="ko-KR" altLang="en-US" sz="16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기한엄수 부탁드리며</a:t>
                      </a:r>
                      <a:r>
                        <a:rPr lang="en-US" altLang="ko-KR" sz="16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, </a:t>
                      </a:r>
                      <a:r>
                        <a:rPr lang="ko-KR" altLang="en-US" sz="16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전세버스조합에 제출된 내용부터 검토하여 지급될 예정임을 </a:t>
                      </a:r>
                      <a:r>
                        <a:rPr lang="ko-KR" altLang="en-US" sz="1600" b="0" dirty="0" err="1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안내드립니다</a:t>
                      </a:r>
                      <a:r>
                        <a:rPr lang="en-US" altLang="ko-KR" sz="16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.</a:t>
                      </a:r>
                      <a:endParaRPr lang="en-US" altLang="ko-KR" sz="500" b="0" dirty="0">
                        <a:solidFill>
                          <a:srgbClr val="222222"/>
                        </a:solidFill>
                        <a:effectLst/>
                        <a:latin typeface="서울남산 장체 M" panose="02020503020101020101" pitchFamily="18" charset="-127"/>
                        <a:ea typeface="서울남산 장체 M" panose="02020503020101020101" pitchFamily="18" charset="-127"/>
                      </a:endParaRPr>
                    </a:p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en-US" altLang="ko-KR" sz="20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  3. </a:t>
                      </a:r>
                      <a:r>
                        <a:rPr lang="ko-KR" altLang="en-US" sz="20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신청서류</a:t>
                      </a:r>
                      <a:endParaRPr lang="en-US" altLang="ko-KR" sz="2000" b="0" dirty="0">
                        <a:solidFill>
                          <a:srgbClr val="222222"/>
                        </a:solidFill>
                        <a:effectLst/>
                        <a:latin typeface="서울남산 장체 M" panose="02020503020101020101" pitchFamily="18" charset="-127"/>
                        <a:ea typeface="서울남산 장체 M" panose="02020503020101020101" pitchFamily="18" charset="-127"/>
                      </a:endParaRPr>
                    </a:p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ko-KR" altLang="en-US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  </a:t>
                      </a:r>
                      <a:r>
                        <a:rPr lang="en-US" altLang="ko-KR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-</a:t>
                      </a:r>
                      <a:r>
                        <a:rPr lang="ko-KR" altLang="en-US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 여객자동차 유가보조금 지급지침 별지 제</a:t>
                      </a:r>
                      <a:r>
                        <a:rPr lang="en-US" altLang="ko-KR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3</a:t>
                      </a:r>
                      <a:r>
                        <a:rPr lang="ko-KR" altLang="en-US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호 서식</a:t>
                      </a:r>
                      <a:r>
                        <a:rPr lang="en-US" altLang="ko-KR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 </a:t>
                      </a:r>
                      <a:r>
                        <a:rPr lang="ko-KR" altLang="en-US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및 관련 증빙서류</a:t>
                      </a:r>
                      <a:br>
                        <a:rPr lang="ko-KR" altLang="en-US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</a:br>
                      <a:r>
                        <a:rPr lang="ko-KR" altLang="en-US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  ● 증빙서류 </a:t>
                      </a:r>
                      <a:r>
                        <a:rPr lang="en-US" altLang="ko-KR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: </a:t>
                      </a:r>
                      <a:r>
                        <a:rPr lang="ko-KR" altLang="en-US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①</a:t>
                      </a:r>
                      <a:r>
                        <a:rPr lang="en-US" altLang="ko-KR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 </a:t>
                      </a:r>
                      <a:r>
                        <a:rPr lang="ko-KR" altLang="en-US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유류구매 거래내역 명세서</a:t>
                      </a:r>
                      <a:r>
                        <a:rPr lang="en-US" altLang="ko-KR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 </a:t>
                      </a:r>
                      <a:r>
                        <a:rPr lang="ko-KR" altLang="en-US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②</a:t>
                      </a:r>
                      <a:r>
                        <a:rPr lang="en-US" altLang="ko-KR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 </a:t>
                      </a:r>
                      <a:r>
                        <a:rPr lang="ko-KR" altLang="en-US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거래내역 증빙자료</a:t>
                      </a:r>
                      <a:r>
                        <a:rPr lang="en-US" altLang="ko-KR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*, </a:t>
                      </a:r>
                      <a:r>
                        <a:rPr lang="ko-KR" altLang="en-US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③ 주유차량의 자동차 등록증 사본</a:t>
                      </a:r>
                      <a:r>
                        <a:rPr lang="en-US" altLang="ko-KR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, </a:t>
                      </a:r>
                      <a:r>
                        <a:rPr lang="ko-KR" altLang="en-US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④ 업체 예금통장 사본</a:t>
                      </a:r>
                      <a:br>
                        <a:rPr lang="ko-KR" altLang="en-US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</a:br>
                      <a:r>
                        <a:rPr lang="ko-KR" altLang="en-US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    </a:t>
                      </a:r>
                      <a:r>
                        <a:rPr lang="en-US" altLang="ko-KR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※ </a:t>
                      </a:r>
                      <a:r>
                        <a:rPr lang="ko-KR" altLang="en-US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거래내역 증빙을 위해서는 </a:t>
                      </a:r>
                      <a:r>
                        <a:rPr lang="ko-KR" altLang="en-US" sz="1800" b="0" dirty="0">
                          <a:solidFill>
                            <a:schemeClr val="accent1"/>
                          </a:solidFill>
                          <a:effectLst/>
                          <a:highlight>
                            <a:srgbClr val="FFFF00"/>
                          </a:highlight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주유일시</a:t>
                      </a:r>
                      <a:r>
                        <a:rPr lang="en-US" altLang="ko-KR" sz="1800" b="0" dirty="0">
                          <a:solidFill>
                            <a:schemeClr val="accent1"/>
                          </a:solidFill>
                          <a:effectLst/>
                          <a:highlight>
                            <a:srgbClr val="FFFF00"/>
                          </a:highlight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, </a:t>
                      </a:r>
                      <a:r>
                        <a:rPr lang="ko-KR" altLang="en-US" sz="1800" b="0" dirty="0">
                          <a:solidFill>
                            <a:schemeClr val="accent1"/>
                          </a:solidFill>
                          <a:effectLst/>
                          <a:highlight>
                            <a:srgbClr val="FFFF00"/>
                          </a:highlight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유종</a:t>
                      </a:r>
                      <a:r>
                        <a:rPr lang="en-US" altLang="ko-KR" sz="1800" b="0" dirty="0">
                          <a:solidFill>
                            <a:schemeClr val="accent1"/>
                          </a:solidFill>
                          <a:effectLst/>
                          <a:highlight>
                            <a:srgbClr val="FFFF00"/>
                          </a:highlight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, </a:t>
                      </a:r>
                      <a:r>
                        <a:rPr lang="ko-KR" altLang="en-US" sz="1800" b="0" dirty="0">
                          <a:solidFill>
                            <a:schemeClr val="accent1"/>
                          </a:solidFill>
                          <a:effectLst/>
                          <a:highlight>
                            <a:srgbClr val="FFFF00"/>
                          </a:highlight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주유량을 확인</a:t>
                      </a:r>
                      <a:r>
                        <a:rPr lang="ko-KR" altLang="en-US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 할 수 있는 </a:t>
                      </a:r>
                      <a:r>
                        <a:rPr lang="ko-KR" altLang="en-US" sz="1800" b="0" u="sng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세금계산서 혹은 카드영수증</a:t>
                      </a:r>
                      <a:r>
                        <a:rPr lang="ko-KR" altLang="en-US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 등을 제출</a:t>
                      </a:r>
                      <a:endParaRPr lang="en-US" altLang="ko-KR" sz="1800" b="0" dirty="0">
                        <a:solidFill>
                          <a:srgbClr val="222222"/>
                        </a:solidFill>
                        <a:effectLst/>
                        <a:latin typeface="서울남산 장체 M" panose="02020503020101020101" pitchFamily="18" charset="-127"/>
                        <a:ea typeface="서울남산 장체 M" panose="02020503020101020101" pitchFamily="18" charset="-127"/>
                      </a:endParaRPr>
                    </a:p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en-US" altLang="ko-KR" sz="2100" b="0" dirty="0">
                          <a:solidFill>
                            <a:schemeClr val="accent1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      </a:t>
                      </a:r>
                      <a:r>
                        <a:rPr lang="ko-KR" altLang="en-US" sz="2100" b="0" dirty="0">
                          <a:solidFill>
                            <a:schemeClr val="accent1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→</a:t>
                      </a:r>
                      <a:r>
                        <a:rPr lang="en-US" altLang="ko-KR" sz="2100" b="0" dirty="0">
                          <a:solidFill>
                            <a:schemeClr val="accent1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 </a:t>
                      </a:r>
                      <a:r>
                        <a:rPr lang="ko-KR" altLang="en-US" sz="2100" b="0" dirty="0">
                          <a:solidFill>
                            <a:schemeClr val="accent1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유류구매 거래내역 명세서와 거래내역 증빙자료의 세부내역은 상호 일치 해야 합니다</a:t>
                      </a:r>
                      <a:r>
                        <a:rPr lang="en-US" altLang="ko-KR" sz="2100" b="0" dirty="0">
                          <a:solidFill>
                            <a:schemeClr val="accent1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.</a:t>
                      </a:r>
                    </a:p>
                  </a:txBody>
                  <a:tcPr marL="56334" marR="56334" marT="56334" marB="56334">
                    <a:lnL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866955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4411CD57-42BF-43F9-8EF6-617758670972}"/>
              </a:ext>
            </a:extLst>
          </p:cNvPr>
          <p:cNvSpPr txBox="1"/>
          <p:nvPr/>
        </p:nvSpPr>
        <p:spPr>
          <a:xfrm>
            <a:off x="0" y="242470"/>
            <a:ext cx="3386668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latin typeface="서울남산체 B" panose="02020503020101020101" pitchFamily="18" charset="-127"/>
                <a:ea typeface="서울남산체 B" panose="02020503020101020101" pitchFamily="18" charset="-127"/>
                <a:cs typeface="한컴돋움" panose="02030600000101010101" pitchFamily="18" charset="2"/>
              </a:rPr>
              <a:t>유가보조금 서면신청 안내</a:t>
            </a:r>
          </a:p>
        </p:txBody>
      </p:sp>
    </p:spTree>
    <p:extLst>
      <p:ext uri="{BB962C8B-B14F-4D97-AF65-F5344CB8AC3E}">
        <p14:creationId xmlns:p14="http://schemas.microsoft.com/office/powerpoint/2010/main" val="5075313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D2380545-7E08-41A4-A0E0-C50A50B562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2258066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table">
            <a:tbl>
              <a:tblPr/>
              <a:tblGrid>
                <a:gridCol w="12192000">
                  <a:extLst>
                    <a:ext uri="{9D8B030D-6E8A-4147-A177-3AD203B41FA5}">
                      <a16:colId xmlns:a16="http://schemas.microsoft.com/office/drawing/2014/main" val="3383704102"/>
                    </a:ext>
                  </a:extLst>
                </a:gridCol>
              </a:tblGrid>
              <a:tr h="6858000"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endParaRPr lang="en-US" altLang="ko-KR" sz="1800" b="0" dirty="0">
                        <a:solidFill>
                          <a:srgbClr val="222222"/>
                        </a:solidFill>
                        <a:effectLst/>
                        <a:latin typeface="서울남산 장체 M" panose="02020503020101020101" pitchFamily="18" charset="-127"/>
                        <a:ea typeface="서울남산 장체 M" panose="02020503020101020101" pitchFamily="18" charset="-127"/>
                      </a:endParaRPr>
                    </a:p>
                    <a:p>
                      <a:pPr algn="l" fontAlgn="ctr">
                        <a:lnSpc>
                          <a:spcPct val="150000"/>
                        </a:lnSpc>
                      </a:pPr>
                      <a:endParaRPr lang="en-US" altLang="ko-KR" sz="1800" b="0" dirty="0">
                        <a:solidFill>
                          <a:srgbClr val="222222"/>
                        </a:solidFill>
                        <a:effectLst/>
                        <a:latin typeface="서울남산 장체 M" panose="02020503020101020101" pitchFamily="18" charset="-127"/>
                        <a:ea typeface="서울남산 장체 M" panose="02020503020101020101" pitchFamily="18" charset="-127"/>
                      </a:endParaRPr>
                    </a:p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en-US" altLang="ko-KR" sz="20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 </a:t>
                      </a:r>
                      <a:r>
                        <a:rPr lang="ko-KR" altLang="en-US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  </a:t>
                      </a:r>
                      <a:r>
                        <a:rPr lang="en-US" altLang="ko-KR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-</a:t>
                      </a:r>
                      <a:r>
                        <a:rPr lang="ko-KR" altLang="en-US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 여객자동차 유가보조금 지급지침 별지 제</a:t>
                      </a:r>
                      <a:r>
                        <a:rPr lang="en-US" altLang="ko-KR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3</a:t>
                      </a:r>
                      <a:r>
                        <a:rPr lang="ko-KR" altLang="en-US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호 서식</a:t>
                      </a:r>
                      <a:r>
                        <a:rPr lang="en-US" altLang="ko-KR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 </a:t>
                      </a:r>
                      <a:r>
                        <a:rPr lang="ko-KR" altLang="en-US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및 관련 증빙서류</a:t>
                      </a:r>
                      <a:br>
                        <a:rPr lang="ko-KR" altLang="en-US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</a:br>
                      <a:r>
                        <a:rPr lang="ko-KR" altLang="en-US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  ● 증빙서류 </a:t>
                      </a:r>
                      <a:r>
                        <a:rPr lang="en-US" altLang="ko-KR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: </a:t>
                      </a:r>
                      <a:r>
                        <a:rPr lang="ko-KR" altLang="en-US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①</a:t>
                      </a:r>
                      <a:r>
                        <a:rPr lang="en-US" altLang="ko-KR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 </a:t>
                      </a:r>
                      <a:r>
                        <a:rPr lang="ko-KR" altLang="en-US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유류구매 거래내역 명세서</a:t>
                      </a:r>
                      <a:r>
                        <a:rPr lang="en-US" altLang="ko-KR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 </a:t>
                      </a:r>
                      <a:r>
                        <a:rPr lang="ko-KR" altLang="en-US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②</a:t>
                      </a:r>
                      <a:r>
                        <a:rPr lang="en-US" altLang="ko-KR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 </a:t>
                      </a:r>
                      <a:r>
                        <a:rPr lang="ko-KR" altLang="en-US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거래내역 증빙자료</a:t>
                      </a:r>
                      <a:r>
                        <a:rPr lang="en-US" altLang="ko-KR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*, </a:t>
                      </a:r>
                      <a:r>
                        <a:rPr lang="ko-KR" altLang="en-US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③ 주유차량의 자동차 등록증 사본</a:t>
                      </a:r>
                      <a:r>
                        <a:rPr lang="en-US" altLang="ko-KR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, </a:t>
                      </a:r>
                      <a:r>
                        <a:rPr lang="ko-KR" altLang="en-US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④ 업체 예금통장 사본</a:t>
                      </a:r>
                      <a:br>
                        <a:rPr lang="ko-KR" altLang="en-US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</a:br>
                      <a:r>
                        <a:rPr lang="ko-KR" altLang="en-US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    </a:t>
                      </a:r>
                      <a:r>
                        <a:rPr lang="en-US" altLang="ko-KR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※ </a:t>
                      </a:r>
                      <a:r>
                        <a:rPr lang="ko-KR" altLang="en-US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거래내역 증빙을 위해서는 </a:t>
                      </a:r>
                      <a:r>
                        <a:rPr lang="ko-KR" altLang="en-US" sz="1800" b="0" dirty="0">
                          <a:solidFill>
                            <a:schemeClr val="accent1"/>
                          </a:solidFill>
                          <a:effectLst/>
                          <a:highlight>
                            <a:srgbClr val="FFFF00"/>
                          </a:highlight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주유일시</a:t>
                      </a:r>
                      <a:r>
                        <a:rPr lang="en-US" altLang="ko-KR" sz="1800" b="0" dirty="0">
                          <a:solidFill>
                            <a:schemeClr val="accent1"/>
                          </a:solidFill>
                          <a:effectLst/>
                          <a:highlight>
                            <a:srgbClr val="FFFF00"/>
                          </a:highlight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, </a:t>
                      </a:r>
                      <a:r>
                        <a:rPr lang="ko-KR" altLang="en-US" sz="1800" b="0" dirty="0">
                          <a:solidFill>
                            <a:schemeClr val="accent1"/>
                          </a:solidFill>
                          <a:effectLst/>
                          <a:highlight>
                            <a:srgbClr val="FFFF00"/>
                          </a:highlight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유종</a:t>
                      </a:r>
                      <a:r>
                        <a:rPr lang="en-US" altLang="ko-KR" sz="1800" b="0" dirty="0">
                          <a:solidFill>
                            <a:schemeClr val="accent1"/>
                          </a:solidFill>
                          <a:effectLst/>
                          <a:highlight>
                            <a:srgbClr val="FFFF00"/>
                          </a:highlight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, </a:t>
                      </a:r>
                      <a:r>
                        <a:rPr lang="ko-KR" altLang="en-US" sz="1800" b="0" dirty="0">
                          <a:solidFill>
                            <a:schemeClr val="accent1"/>
                          </a:solidFill>
                          <a:effectLst/>
                          <a:highlight>
                            <a:srgbClr val="FFFF00"/>
                          </a:highlight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주유량을 확인</a:t>
                      </a:r>
                      <a:r>
                        <a:rPr lang="ko-KR" altLang="en-US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 할 수 있는 </a:t>
                      </a:r>
                      <a:r>
                        <a:rPr lang="ko-KR" altLang="en-US" sz="1800" b="0" u="sng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세금계산서 혹은 카드영수증</a:t>
                      </a:r>
                      <a:r>
                        <a:rPr lang="ko-KR" altLang="en-US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 등을 제출</a:t>
                      </a:r>
                      <a:endParaRPr lang="en-US" altLang="ko-KR" sz="1800" b="0" dirty="0">
                        <a:solidFill>
                          <a:srgbClr val="222222"/>
                        </a:solidFill>
                        <a:effectLst/>
                        <a:latin typeface="서울남산 장체 M" panose="02020503020101020101" pitchFamily="18" charset="-127"/>
                        <a:ea typeface="서울남산 장체 M" panose="02020503020101020101" pitchFamily="18" charset="-127"/>
                      </a:endParaRPr>
                    </a:p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en-US" altLang="ko-KR" sz="2400" b="0" dirty="0">
                          <a:solidFill>
                            <a:schemeClr val="accent1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      </a:t>
                      </a:r>
                      <a:r>
                        <a:rPr lang="ko-KR" altLang="en-US" sz="2400" b="0" dirty="0">
                          <a:solidFill>
                            <a:schemeClr val="accent1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→</a:t>
                      </a:r>
                      <a:r>
                        <a:rPr lang="en-US" altLang="ko-KR" sz="2400" b="0" dirty="0">
                          <a:solidFill>
                            <a:schemeClr val="accent1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 </a:t>
                      </a:r>
                      <a:r>
                        <a:rPr lang="ko-KR" altLang="en-US" sz="2400" b="0" dirty="0">
                          <a:solidFill>
                            <a:schemeClr val="accent1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유류구매 거래내역 명세서와 거래내역 증빙자료의 세부내역은 상호 일치 해야 합니다</a:t>
                      </a:r>
                      <a:r>
                        <a:rPr lang="en-US" altLang="ko-KR" sz="2400" b="0" dirty="0">
                          <a:solidFill>
                            <a:schemeClr val="accent1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.</a:t>
                      </a:r>
                      <a:r>
                        <a:rPr lang="en-US" altLang="ko-KR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  </a:t>
                      </a:r>
                    </a:p>
                    <a:p>
                      <a:pPr algn="l" fontAlgn="ctr">
                        <a:lnSpc>
                          <a:spcPct val="150000"/>
                        </a:lnSpc>
                      </a:pPr>
                      <a:endParaRPr lang="en-US" altLang="ko-KR" sz="1800" b="0" dirty="0">
                        <a:solidFill>
                          <a:srgbClr val="222222"/>
                        </a:solidFill>
                        <a:effectLst/>
                        <a:latin typeface="서울남산 장체 M" panose="02020503020101020101" pitchFamily="18" charset="-127"/>
                        <a:ea typeface="서울남산 장체 M" panose="02020503020101020101" pitchFamily="18" charset="-127"/>
                      </a:endParaRPr>
                    </a:p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en-US" altLang="ko-KR" sz="20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  1. “</a:t>
                      </a:r>
                      <a:r>
                        <a:rPr lang="ko-KR" altLang="en-US" sz="20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업체명</a:t>
                      </a:r>
                      <a:r>
                        <a:rPr lang="en-US" altLang="ko-KR" sz="20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” </a:t>
                      </a:r>
                      <a:r>
                        <a:rPr lang="ko-KR" altLang="en-US" sz="20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하나의 폴더에 </a:t>
                      </a:r>
                      <a:r>
                        <a:rPr lang="ko-KR" altLang="en-US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별지 제</a:t>
                      </a:r>
                      <a:r>
                        <a:rPr lang="en-US" altLang="ko-KR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3</a:t>
                      </a:r>
                      <a:r>
                        <a:rPr lang="ko-KR" altLang="en-US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호 서식 및 증빙서류를 압축하여 제출</a:t>
                      </a:r>
                      <a:br>
                        <a:rPr lang="ko-KR" altLang="en-US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</a:br>
                      <a:r>
                        <a:rPr lang="en-US" altLang="ko-KR" sz="18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  </a:t>
                      </a:r>
                      <a:r>
                        <a:rPr lang="en-US" altLang="ko-KR" sz="20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2. </a:t>
                      </a:r>
                      <a:r>
                        <a:rPr lang="ko-KR" altLang="en-US" sz="20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차량번호가 다수일 경우 거래내역 명세서는 차량별로 작성 → 대응되는 거래내역 증빙자료도 차량별로 제출</a:t>
                      </a:r>
                      <a:endParaRPr lang="en-US" altLang="ko-KR" sz="2000" b="0" dirty="0">
                        <a:solidFill>
                          <a:srgbClr val="222222"/>
                        </a:solidFill>
                        <a:effectLst/>
                        <a:latin typeface="서울남산 장체 M" panose="02020503020101020101" pitchFamily="18" charset="-127"/>
                        <a:ea typeface="서울남산 장체 M" panose="02020503020101020101" pitchFamily="18" charset="-127"/>
                      </a:endParaRPr>
                    </a:p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en-US" altLang="ko-KR" sz="20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  3. </a:t>
                      </a:r>
                      <a:r>
                        <a:rPr lang="ko-KR" altLang="en-US" sz="20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거래내역 증빙자료에 </a:t>
                      </a:r>
                      <a:r>
                        <a:rPr lang="en-US" altLang="ko-KR" sz="2000" b="0" dirty="0">
                          <a:solidFill>
                            <a:srgbClr val="FF0000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“</a:t>
                      </a:r>
                      <a:r>
                        <a:rPr lang="ko-KR" altLang="en-US" sz="2000" b="0" dirty="0">
                          <a:solidFill>
                            <a:srgbClr val="FF0000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주유일시</a:t>
                      </a:r>
                      <a:r>
                        <a:rPr lang="en-US" altLang="ko-KR" sz="2000" b="0" dirty="0">
                          <a:solidFill>
                            <a:srgbClr val="FF0000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, </a:t>
                      </a:r>
                      <a:r>
                        <a:rPr lang="ko-KR" altLang="en-US" sz="2000" b="0" dirty="0">
                          <a:solidFill>
                            <a:srgbClr val="FF0000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유종</a:t>
                      </a:r>
                      <a:r>
                        <a:rPr lang="en-US" altLang="ko-KR" sz="2000" b="0" dirty="0">
                          <a:solidFill>
                            <a:srgbClr val="FF0000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, </a:t>
                      </a:r>
                      <a:r>
                        <a:rPr lang="ko-KR" altLang="en-US" sz="2000" b="0" dirty="0" err="1">
                          <a:solidFill>
                            <a:srgbClr val="FF0000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주유량</a:t>
                      </a:r>
                      <a:r>
                        <a:rPr lang="en-US" altLang="ko-KR" sz="2000" b="0" dirty="0">
                          <a:solidFill>
                            <a:srgbClr val="FF0000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” </a:t>
                      </a:r>
                      <a:r>
                        <a:rPr lang="ko-KR" altLang="en-US" sz="20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확인되는지 필수 확인</a:t>
                      </a:r>
                      <a:endParaRPr lang="en-US" altLang="ko-KR" sz="2000" b="0" dirty="0">
                        <a:solidFill>
                          <a:srgbClr val="222222"/>
                        </a:solidFill>
                        <a:effectLst/>
                        <a:latin typeface="서울남산 장체 M" panose="02020503020101020101" pitchFamily="18" charset="-127"/>
                        <a:ea typeface="서울남산 장체 M" panose="02020503020101020101" pitchFamily="18" charset="-127"/>
                      </a:endParaRPr>
                    </a:p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en-US" altLang="ko-KR" sz="20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 </a:t>
                      </a:r>
                    </a:p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en-US" altLang="ko-KR" sz="2000" b="0" dirty="0">
                          <a:solidFill>
                            <a:srgbClr val="222222"/>
                          </a:solidFill>
                          <a:effectLst/>
                          <a:latin typeface="서울남산 장체 M" panose="02020503020101020101" pitchFamily="18" charset="-127"/>
                          <a:ea typeface="서울남산 장체 M" panose="02020503020101020101" pitchFamily="18" charset="-127"/>
                        </a:rPr>
                        <a:t>  </a:t>
                      </a:r>
                      <a:endParaRPr lang="en-US" altLang="ko-KR" sz="2100" b="0" dirty="0">
                        <a:solidFill>
                          <a:schemeClr val="accent1"/>
                        </a:solidFill>
                        <a:effectLst/>
                        <a:latin typeface="서울남산 장체 M" panose="02020503020101020101" pitchFamily="18" charset="-127"/>
                        <a:ea typeface="서울남산 장체 M" panose="02020503020101020101" pitchFamily="18" charset="-127"/>
                      </a:endParaRPr>
                    </a:p>
                  </a:txBody>
                  <a:tcPr marL="56334" marR="56334" marT="56334" marB="56334">
                    <a:lnL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866955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4411CD57-42BF-43F9-8EF6-617758670972}"/>
              </a:ext>
            </a:extLst>
          </p:cNvPr>
          <p:cNvSpPr txBox="1"/>
          <p:nvPr/>
        </p:nvSpPr>
        <p:spPr>
          <a:xfrm>
            <a:off x="0" y="242470"/>
            <a:ext cx="3386668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latin typeface="서울남산체 B" panose="02020503020101020101" pitchFamily="18" charset="-127"/>
                <a:ea typeface="서울남산체 B" panose="02020503020101020101" pitchFamily="18" charset="-127"/>
                <a:cs typeface="한컴돋움" panose="02030600000101010101" pitchFamily="18" charset="2"/>
              </a:rPr>
              <a:t>신청서류 제출 안내</a:t>
            </a:r>
          </a:p>
        </p:txBody>
      </p:sp>
    </p:spTree>
    <p:extLst>
      <p:ext uri="{BB962C8B-B14F-4D97-AF65-F5344CB8AC3E}">
        <p14:creationId xmlns:p14="http://schemas.microsoft.com/office/powerpoint/2010/main" val="15813579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261</Words>
  <Application>Microsoft Office PowerPoint</Application>
  <PresentationFormat>와이드스크린</PresentationFormat>
  <Paragraphs>20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7" baseType="lpstr">
      <vt:lpstr>맑은 고딕</vt:lpstr>
      <vt:lpstr>서울남산 장체 M</vt:lpstr>
      <vt:lpstr>서울남산체 B</vt:lpstr>
      <vt:lpstr>Arial</vt:lpstr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Hyein Moon</dc:creator>
  <cp:lastModifiedBy>Hyein Moon</cp:lastModifiedBy>
  <cp:revision>12</cp:revision>
  <dcterms:created xsi:type="dcterms:W3CDTF">2026-07-29T01:51:26Z</dcterms:created>
  <dcterms:modified xsi:type="dcterms:W3CDTF">2026-07-31T07:39:52Z</dcterms:modified>
</cp:coreProperties>
</file>