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0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86" autoAdjust="0"/>
    <p:restoredTop sz="94660"/>
  </p:normalViewPr>
  <p:slideViewPr>
    <p:cSldViewPr snapToGrid="0">
      <p:cViewPr varScale="1">
        <p:scale>
          <a:sx n="76" d="100"/>
          <a:sy n="76" d="100"/>
        </p:scale>
        <p:origin x="314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D937D4-104F-405A-979D-515835B8F83E}" type="datetimeFigureOut">
              <a:rPr lang="ko-KR" altLang="en-US" smtClean="0"/>
              <a:t>2026-09-07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64D477-6C0A-4BA2-B67F-29717CC4A5A8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343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4AA55-2D5D-437A-83BC-54FC5C1FA778}" type="datetime1">
              <a:rPr lang="ko-KR" altLang="en-US" smtClean="0"/>
              <a:t>2026-09-07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4AF3-EC0B-467C-AAFE-413CE4202544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81467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36474-04D1-44C8-8141-B22BE8E896C7}" type="datetime1">
              <a:rPr lang="ko-KR" altLang="en-US" smtClean="0"/>
              <a:t>2026-09-07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4AF3-EC0B-467C-AAFE-413CE4202544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04143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221AB-6A96-4E5F-8BAA-61A0642B4F3C}" type="datetime1">
              <a:rPr lang="ko-KR" altLang="en-US" smtClean="0"/>
              <a:t>2026-09-07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4AF3-EC0B-467C-AAFE-413CE4202544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40118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F2612-F0E7-4379-B87F-0AB2BF63C18E}" type="datetime1">
              <a:rPr lang="ko-KR" altLang="en-US" smtClean="0"/>
              <a:t>2026-09-07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4AF3-EC0B-467C-AAFE-413CE4202544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08545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47FE6-0693-478B-9CD5-089613AE7DE8}" type="datetime1">
              <a:rPr lang="ko-KR" altLang="en-US" smtClean="0"/>
              <a:t>2026-09-07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4AF3-EC0B-467C-AAFE-413CE4202544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6639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B07CC-27AA-468F-819A-D3909C5C7447}" type="datetime1">
              <a:rPr lang="ko-KR" altLang="en-US" smtClean="0"/>
              <a:t>2026-09-07</a:t>
            </a:fld>
            <a:endParaRPr lang="ko-KR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4AF3-EC0B-467C-AAFE-413CE4202544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81422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25D96-8647-4BAD-A29B-BB98A464BC8C}" type="datetime1">
              <a:rPr lang="ko-KR" altLang="en-US" smtClean="0"/>
              <a:t>2026-09-07</a:t>
            </a:fld>
            <a:endParaRPr lang="ko-KR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4AF3-EC0B-467C-AAFE-413CE4202544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37420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F5AE3-9876-497E-94C7-39603C05065C}" type="datetime1">
              <a:rPr lang="ko-KR" altLang="en-US" smtClean="0"/>
              <a:t>2026-09-07</a:t>
            </a:fld>
            <a:endParaRPr lang="ko-KR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4AF3-EC0B-467C-AAFE-413CE4202544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58234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DE035-7F66-4204-A5A0-B76116C505E8}" type="datetime1">
              <a:rPr lang="ko-KR" altLang="en-US" smtClean="0"/>
              <a:t>2026-09-07</a:t>
            </a:fld>
            <a:endParaRPr lang="ko-KR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4AF3-EC0B-467C-AAFE-413CE4202544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00011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AA6A-E494-4352-8BA7-DADD46D3A72D}" type="datetime1">
              <a:rPr lang="ko-KR" altLang="en-US" smtClean="0"/>
              <a:t>2026-09-07</a:t>
            </a:fld>
            <a:endParaRPr lang="ko-KR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4AF3-EC0B-467C-AAFE-413CE4202544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7568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 dirty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DA771-2022-4F5C-AB2E-7F4E539DF42E}" type="datetime1">
              <a:rPr lang="ko-KR" altLang="en-US" smtClean="0"/>
              <a:t>2026-09-07</a:t>
            </a:fld>
            <a:endParaRPr lang="ko-KR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4AF3-EC0B-467C-AAFE-413CE4202544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8052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2D8C6-2278-4121-9053-9C3B35A1697D}" type="datetime1">
              <a:rPr lang="ko-KR" altLang="en-US" smtClean="0"/>
              <a:t>2026-09-07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A4AF3-EC0B-467C-AAFE-413CE4202544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5055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9AC5416B-59F1-44A1-8AB7-3009E6BFE23F}"/>
              </a:ext>
            </a:extLst>
          </p:cNvPr>
          <p:cNvGrpSpPr/>
          <p:nvPr/>
        </p:nvGrpSpPr>
        <p:grpSpPr>
          <a:xfrm>
            <a:off x="278181" y="764413"/>
            <a:ext cx="6300000" cy="35365"/>
            <a:chOff x="278181" y="1130899"/>
            <a:chExt cx="6300000" cy="35365"/>
          </a:xfrm>
        </p:grpSpPr>
        <p:cxnSp>
          <p:nvCxnSpPr>
            <p:cNvPr id="5" name="직선 연결선 4">
              <a:extLst>
                <a:ext uri="{FF2B5EF4-FFF2-40B4-BE49-F238E27FC236}">
                  <a16:creationId xmlns:a16="http://schemas.microsoft.com/office/drawing/2014/main" id="{445FA4BD-FAC4-47D7-93F3-230B7A1D651F}"/>
                </a:ext>
              </a:extLst>
            </p:cNvPr>
            <p:cNvCxnSpPr/>
            <p:nvPr/>
          </p:nvCxnSpPr>
          <p:spPr>
            <a:xfrm>
              <a:off x="278181" y="1130899"/>
              <a:ext cx="6300000" cy="0"/>
            </a:xfrm>
            <a:prstGeom prst="line">
              <a:avLst/>
            </a:prstGeom>
            <a:ln w="3175" cmpd="sng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직선 연결선 5">
              <a:extLst>
                <a:ext uri="{FF2B5EF4-FFF2-40B4-BE49-F238E27FC236}">
                  <a16:creationId xmlns:a16="http://schemas.microsoft.com/office/drawing/2014/main" id="{83AD5171-B0A5-4A49-8E4E-4B73A26CC333}"/>
                </a:ext>
              </a:extLst>
            </p:cNvPr>
            <p:cNvCxnSpPr/>
            <p:nvPr/>
          </p:nvCxnSpPr>
          <p:spPr>
            <a:xfrm>
              <a:off x="278181" y="1166264"/>
              <a:ext cx="6300000" cy="0"/>
            </a:xfrm>
            <a:prstGeom prst="line">
              <a:avLst/>
            </a:prstGeom>
            <a:ln w="3175" cmpd="sng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3">
            <a:extLst>
              <a:ext uri="{FF2B5EF4-FFF2-40B4-BE49-F238E27FC236}">
                <a16:creationId xmlns:a16="http://schemas.microsoft.com/office/drawing/2014/main" id="{27A6501C-9CD5-4265-A96A-27018CD5FE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620" y="232884"/>
            <a:ext cx="5066309" cy="420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noAutofit/>
          </a:bodyPr>
          <a:lstStyle/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kern="0" spc="-50" dirty="0">
                <a:solidFill>
                  <a:prstClr val="black"/>
                </a:solidFill>
                <a:latin typeface="원신한 Bold" panose="020B0803000000000000" pitchFamily="50" charset="-127"/>
                <a:ea typeface="원신한 Bold" panose="020B0803000000000000" pitchFamily="50" charset="-127"/>
                <a:cs typeface="Arial" panose="020B0604020202020204" pitchFamily="34" charset="0"/>
              </a:rPr>
              <a:t>전세버스 유가보조금 전용 상품 안내</a:t>
            </a:r>
            <a:endParaRPr kumimoji="0" lang="ko-KR" altLang="en-US" b="0" i="0" u="none" strike="noStrike" kern="0" cap="none" spc="-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원신한 Bold" panose="020B0803000000000000" pitchFamily="50" charset="-127"/>
              <a:ea typeface="원신한 Bold" panose="020B0803000000000000" pitchFamily="50" charset="-127"/>
              <a:cs typeface="Arial" panose="020B0604020202020204" pitchFamily="34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AB231CF8-DB6E-4266-B415-CB27D2B69A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9864" y="240062"/>
            <a:ext cx="1352516" cy="361122"/>
          </a:xfrm>
          <a:prstGeom prst="rect">
            <a:avLst/>
          </a:prstGeom>
        </p:spPr>
      </p:pic>
      <p:grpSp>
        <p:nvGrpSpPr>
          <p:cNvPr id="10" name="그룹 9">
            <a:extLst>
              <a:ext uri="{FF2B5EF4-FFF2-40B4-BE49-F238E27FC236}">
                <a16:creationId xmlns:a16="http://schemas.microsoft.com/office/drawing/2014/main" id="{478BA52A-E8CF-4581-97A9-07DDFEFB71DB}"/>
              </a:ext>
            </a:extLst>
          </p:cNvPr>
          <p:cNvGrpSpPr/>
          <p:nvPr/>
        </p:nvGrpSpPr>
        <p:grpSpPr>
          <a:xfrm>
            <a:off x="373677" y="1189548"/>
            <a:ext cx="5796958" cy="321890"/>
            <a:chOff x="373677" y="821248"/>
            <a:chExt cx="5796958" cy="32189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9657169-B355-4352-BB08-19A0B5E013D7}"/>
                </a:ext>
              </a:extLst>
            </p:cNvPr>
            <p:cNvSpPr txBox="1"/>
            <p:nvPr/>
          </p:nvSpPr>
          <p:spPr>
            <a:xfrm>
              <a:off x="717721" y="821248"/>
              <a:ext cx="5452914" cy="321890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>
              <a:defPPr>
                <a:defRPr lang="en-US"/>
              </a:defPPr>
              <a:lvl1pPr algn="ctr">
                <a:defRPr sz="3200">
                  <a:latin typeface="나눔스퀘어 ExtraBold" panose="020B0600000101010101" pitchFamily="50" charset="-127"/>
                  <a:ea typeface="나눔스퀘어 ExtraBold" panose="020B0600000101010101" pitchFamily="50" charset="-127"/>
                </a:defRPr>
              </a:lvl1pPr>
            </a:lstStyle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1400" spc="-50" dirty="0">
                  <a:solidFill>
                    <a:srgbClr val="0046FF"/>
                  </a:solidFill>
                  <a:latin typeface="원신한 Bold" panose="020B0803000000000000" pitchFamily="50" charset="-127"/>
                  <a:ea typeface="원신한 Bold" panose="020B0803000000000000" pitchFamily="50" charset="-127"/>
                </a:rPr>
                <a:t>상품 안내</a:t>
              </a:r>
              <a:endParaRPr kumimoji="0" lang="ko-KR" altLang="en-US" sz="1400" b="0" i="0" u="none" strike="noStrike" kern="1200" cap="none" spc="-50" normalizeH="0" baseline="0" noProof="0" dirty="0">
                <a:ln>
                  <a:noFill/>
                </a:ln>
                <a:solidFill>
                  <a:srgbClr val="0046FF"/>
                </a:solidFill>
                <a:effectLst/>
                <a:uLnTx/>
                <a:uFillTx/>
                <a:latin typeface="원신한 Bold" panose="020B0803000000000000" pitchFamily="50" charset="-127"/>
                <a:ea typeface="원신한 Bold" panose="020B0803000000000000" pitchFamily="50" charset="-127"/>
                <a:cs typeface="+mn-cs"/>
              </a:endParaRP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155F441E-4C3B-4FC3-884E-F0D3EFA898DB}"/>
                </a:ext>
              </a:extLst>
            </p:cNvPr>
            <p:cNvSpPr/>
            <p:nvPr/>
          </p:nvSpPr>
          <p:spPr>
            <a:xfrm>
              <a:off x="373677" y="865193"/>
              <a:ext cx="234000" cy="234000"/>
            </a:xfrm>
            <a:prstGeom prst="rect">
              <a:avLst/>
            </a:prstGeom>
            <a:solidFill>
              <a:srgbClr val="0046FF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원신한 Bold" panose="020B0803000000000000" pitchFamily="50" charset="-127"/>
                  <a:ea typeface="원신한 Bold" panose="020B0803000000000000" pitchFamily="50" charset="-127"/>
                  <a:cs typeface="+mn-cs"/>
                </a:rPr>
                <a:t>1</a:t>
              </a:r>
              <a:endPara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원신한 Bold" panose="020B0803000000000000" pitchFamily="50" charset="-127"/>
                <a:ea typeface="원신한 Bold" panose="020B0803000000000000" pitchFamily="50" charset="-127"/>
                <a:cs typeface="+mn-cs"/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695067CA-F964-4619-8F73-F98E264DF4F1}"/>
              </a:ext>
            </a:extLst>
          </p:cNvPr>
          <p:cNvGrpSpPr/>
          <p:nvPr/>
        </p:nvGrpSpPr>
        <p:grpSpPr>
          <a:xfrm>
            <a:off x="375188" y="4482244"/>
            <a:ext cx="5796958" cy="321890"/>
            <a:chOff x="375188" y="1955960"/>
            <a:chExt cx="5796958" cy="32189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03D6D2A-5BF7-4631-B195-A0C30A4E1C94}"/>
                </a:ext>
              </a:extLst>
            </p:cNvPr>
            <p:cNvSpPr txBox="1"/>
            <p:nvPr/>
          </p:nvSpPr>
          <p:spPr>
            <a:xfrm>
              <a:off x="719232" y="1955960"/>
              <a:ext cx="5452914" cy="321890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>
              <a:defPPr>
                <a:defRPr lang="en-US"/>
              </a:defPPr>
              <a:lvl1pPr algn="ctr">
                <a:defRPr sz="3200">
                  <a:latin typeface="나눔스퀘어 ExtraBold" panose="020B0600000101010101" pitchFamily="50" charset="-127"/>
                  <a:ea typeface="나눔스퀘어 ExtraBold" panose="020B0600000101010101" pitchFamily="50" charset="-127"/>
                </a:defRPr>
              </a:lvl1pPr>
            </a:lstStyle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1400" spc="-50" dirty="0">
                  <a:solidFill>
                    <a:srgbClr val="0046FF"/>
                  </a:solidFill>
                  <a:latin typeface="원신한 Bold" panose="020B0803000000000000" pitchFamily="50" charset="-127"/>
                  <a:ea typeface="원신한 Bold" panose="020B0803000000000000" pitchFamily="50" charset="-127"/>
                </a:rPr>
                <a:t>구비 서류 </a:t>
              </a:r>
              <a:r>
                <a:rPr lang="en-US" altLang="ko-KR" sz="1100" spc="-50" dirty="0">
                  <a:solidFill>
                    <a:srgbClr val="0046FF"/>
                  </a:solidFill>
                  <a:latin typeface="원신한 Bold" panose="020B0803000000000000" pitchFamily="50" charset="-127"/>
                  <a:ea typeface="원신한 Bold" panose="020B0803000000000000" pitchFamily="50" charset="-127"/>
                </a:rPr>
                <a:t>(</a:t>
              </a:r>
              <a:r>
                <a:rPr lang="ko-KR" altLang="en-US" sz="1100" spc="-50" dirty="0">
                  <a:solidFill>
                    <a:srgbClr val="0046FF"/>
                  </a:solidFill>
                  <a:latin typeface="원신한 Bold" panose="020B0803000000000000" pitchFamily="50" charset="-127"/>
                  <a:ea typeface="원신한 Bold" panose="020B0803000000000000" pitchFamily="50" charset="-127"/>
                </a:rPr>
                <a:t>신용카드 기준</a:t>
              </a:r>
              <a:r>
                <a:rPr lang="en-US" altLang="ko-KR" sz="1100" spc="-50" dirty="0">
                  <a:solidFill>
                    <a:srgbClr val="0046FF"/>
                  </a:solidFill>
                  <a:latin typeface="원신한 Bold" panose="020B0803000000000000" pitchFamily="50" charset="-127"/>
                  <a:ea typeface="원신한 Bold" panose="020B0803000000000000" pitchFamily="50" charset="-127"/>
                </a:rPr>
                <a:t>)</a:t>
              </a:r>
              <a:endParaRPr kumimoji="0" lang="ko-KR" altLang="en-US" sz="1400" b="0" i="0" u="none" strike="noStrike" kern="1200" cap="none" spc="-50" normalizeH="0" baseline="0" noProof="0" dirty="0">
                <a:ln>
                  <a:noFill/>
                </a:ln>
                <a:solidFill>
                  <a:srgbClr val="0046FF"/>
                </a:solidFill>
                <a:effectLst/>
                <a:uLnTx/>
                <a:uFillTx/>
                <a:latin typeface="원신한 Bold" panose="020B0803000000000000" pitchFamily="50" charset="-127"/>
                <a:ea typeface="원신한 Bold" panose="020B0803000000000000" pitchFamily="50" charset="-127"/>
                <a:cs typeface="+mn-cs"/>
              </a:endParaRP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A8BF998C-A529-4B9A-B4BE-E6429E1DA00C}"/>
                </a:ext>
              </a:extLst>
            </p:cNvPr>
            <p:cNvSpPr/>
            <p:nvPr/>
          </p:nvSpPr>
          <p:spPr>
            <a:xfrm>
              <a:off x="375188" y="1999905"/>
              <a:ext cx="234000" cy="234000"/>
            </a:xfrm>
            <a:prstGeom prst="rect">
              <a:avLst/>
            </a:prstGeom>
            <a:solidFill>
              <a:srgbClr val="0046FF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원신한 Bold" panose="020B0803000000000000" pitchFamily="50" charset="-127"/>
                  <a:ea typeface="원신한 Bold" panose="020B0803000000000000" pitchFamily="50" charset="-127"/>
                  <a:cs typeface="+mn-cs"/>
                </a:rPr>
                <a:t>2</a:t>
              </a:r>
              <a:endPara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원신한 Bold" panose="020B0803000000000000" pitchFamily="50" charset="-127"/>
                <a:ea typeface="원신한 Bold" panose="020B0803000000000000" pitchFamily="50" charset="-127"/>
                <a:cs typeface="+mn-cs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23C0422-0FAD-4C8E-9EBB-2BCD5D1D0F8E}"/>
              </a:ext>
            </a:extLst>
          </p:cNvPr>
          <p:cNvSpPr txBox="1"/>
          <p:nvPr/>
        </p:nvSpPr>
        <p:spPr>
          <a:xfrm>
            <a:off x="554177" y="4753648"/>
            <a:ext cx="6192687" cy="230409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>
            <a:defPPr>
              <a:defRPr lang="en-US"/>
            </a:defPPr>
            <a:lvl1pPr algn="ctr">
              <a:defRPr sz="3200">
                <a:latin typeface="나눔스퀘어 ExtraBold" panose="020B0600000101010101" pitchFamily="50" charset="-127"/>
                <a:ea typeface="나눔스퀘어 ExtraBold" panose="020B0600000101010101" pitchFamily="50" charset="-127"/>
              </a:defRPr>
            </a:lvl1pPr>
          </a:lstStyle>
          <a:p>
            <a:pPr marR="0" lvl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ko-KR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Bold" panose="020B0803000000000000" pitchFamily="50" charset="-127"/>
                <a:ea typeface="원신한 Bold" panose="020B0803000000000000" pitchFamily="50" charset="-127"/>
              </a:rPr>
              <a:t>① </a:t>
            </a:r>
            <a:r>
              <a:rPr kumimoji="0" lang="ko-KR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Bold" panose="020B0803000000000000" pitchFamily="50" charset="-127"/>
                <a:ea typeface="원신한 Bold" panose="020B0803000000000000" pitchFamily="50" charset="-127"/>
              </a:rPr>
              <a:t>사업자등록증 사본</a:t>
            </a:r>
            <a:endParaRPr kumimoji="0" lang="en-US" altLang="ko-KR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원신한 Bold" panose="020B0803000000000000" pitchFamily="50" charset="-127"/>
              <a:ea typeface="원신한 Bold" panose="020B0803000000000000" pitchFamily="50" charset="-127"/>
            </a:endParaRPr>
          </a:p>
          <a:p>
            <a:pPr marR="0" lvl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ko-KR" altLang="en-US" sz="1300" dirty="0">
                <a:solidFill>
                  <a:prstClr val="black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② 법인인감증명서</a:t>
            </a:r>
            <a:r>
              <a:rPr lang="en-US" altLang="ko-KR" sz="1300" dirty="0">
                <a:solidFill>
                  <a:prstClr val="black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(</a:t>
            </a:r>
            <a:r>
              <a:rPr lang="ko-KR" altLang="en-US" sz="1300" dirty="0">
                <a:solidFill>
                  <a:prstClr val="black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최근 </a:t>
            </a:r>
            <a:r>
              <a:rPr lang="en-US" altLang="ko-KR" sz="1300" dirty="0">
                <a:solidFill>
                  <a:prstClr val="black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3</a:t>
            </a:r>
            <a:r>
              <a:rPr lang="ko-KR" altLang="en-US" sz="1300" dirty="0">
                <a:solidFill>
                  <a:prstClr val="black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개월 內</a:t>
            </a:r>
            <a:r>
              <a:rPr lang="en-US" altLang="ko-KR" sz="1300" dirty="0">
                <a:solidFill>
                  <a:prstClr val="black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)</a:t>
            </a:r>
          </a:p>
          <a:p>
            <a:pPr marR="0" lvl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ko-KR" altLang="en-US" sz="1300" dirty="0">
                <a:solidFill>
                  <a:prstClr val="black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③ 법인등기부등본</a:t>
            </a:r>
            <a:r>
              <a:rPr lang="en-US" altLang="ko-KR" sz="1300" dirty="0">
                <a:solidFill>
                  <a:prstClr val="black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(</a:t>
            </a:r>
            <a:r>
              <a:rPr lang="ko-KR" altLang="en-US" sz="1300" dirty="0">
                <a:solidFill>
                  <a:prstClr val="black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최근 </a:t>
            </a:r>
            <a:r>
              <a:rPr lang="en-US" altLang="ko-KR" sz="1300" dirty="0">
                <a:solidFill>
                  <a:prstClr val="black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3</a:t>
            </a:r>
            <a:r>
              <a:rPr lang="ko-KR" altLang="en-US" sz="1300" dirty="0">
                <a:solidFill>
                  <a:prstClr val="black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개월 內</a:t>
            </a:r>
            <a:r>
              <a:rPr lang="en-US" altLang="ko-KR" sz="1300" dirty="0">
                <a:solidFill>
                  <a:prstClr val="black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)</a:t>
            </a:r>
          </a:p>
          <a:p>
            <a:pPr marR="0" lvl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ko-KR" altLang="en-US" sz="1300" dirty="0">
                <a:solidFill>
                  <a:prstClr val="black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④ 대표자</a:t>
            </a:r>
            <a:r>
              <a:rPr lang="en-US" altLang="ko-KR" sz="1300" dirty="0">
                <a:solidFill>
                  <a:prstClr val="black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 </a:t>
            </a:r>
            <a:r>
              <a:rPr lang="ko-KR" altLang="en-US" sz="1300" dirty="0">
                <a:solidFill>
                  <a:prstClr val="black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신분증 사본</a:t>
            </a:r>
            <a:r>
              <a:rPr lang="en-US" altLang="ko-KR" sz="1300" dirty="0">
                <a:solidFill>
                  <a:prstClr val="black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, </a:t>
            </a:r>
            <a:r>
              <a:rPr lang="ko-KR" altLang="en-US" sz="1300" dirty="0">
                <a:solidFill>
                  <a:prstClr val="black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대리인 신분증 사본</a:t>
            </a:r>
            <a:r>
              <a:rPr lang="en-US" altLang="ko-KR" sz="1300" dirty="0">
                <a:solidFill>
                  <a:prstClr val="black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,</a:t>
            </a:r>
            <a:r>
              <a:rPr lang="ko-KR" altLang="en-US" sz="1300" dirty="0">
                <a:solidFill>
                  <a:prstClr val="black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관리자 신분증 사본</a:t>
            </a:r>
            <a:endParaRPr lang="en-US" altLang="ko-KR" sz="1300" dirty="0">
              <a:solidFill>
                <a:prstClr val="black"/>
              </a:solidFill>
              <a:latin typeface="원신한 Bold" panose="020B0803000000000000" pitchFamily="50" charset="-127"/>
              <a:ea typeface="원신한 Bold" panose="020B0803000000000000" pitchFamily="50" charset="-127"/>
            </a:endParaRPr>
          </a:p>
          <a:p>
            <a:pPr marR="0" lvl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ko-KR" altLang="en-US" sz="1300" dirty="0">
                <a:solidFill>
                  <a:prstClr val="black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⑤ 최근</a:t>
            </a:r>
            <a:r>
              <a:rPr lang="en-US" altLang="ko-KR" sz="1300" dirty="0">
                <a:solidFill>
                  <a:prstClr val="black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 2</a:t>
            </a:r>
            <a:r>
              <a:rPr lang="ko-KR" altLang="en-US" sz="1300" dirty="0">
                <a:solidFill>
                  <a:prstClr val="black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개년도 재무제표</a:t>
            </a:r>
            <a:r>
              <a:rPr lang="en-US" altLang="ko-KR" sz="1300" dirty="0">
                <a:solidFill>
                  <a:prstClr val="black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(</a:t>
            </a:r>
            <a:r>
              <a:rPr lang="ko-KR" altLang="en-US" sz="1300" dirty="0">
                <a:solidFill>
                  <a:prstClr val="black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국세청 </a:t>
            </a:r>
            <a:r>
              <a:rPr lang="ko-KR" altLang="en-US" sz="1300" dirty="0" err="1">
                <a:solidFill>
                  <a:prstClr val="black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발급분</a:t>
            </a:r>
            <a:r>
              <a:rPr lang="en-US" altLang="ko-KR" sz="1300" dirty="0">
                <a:solidFill>
                  <a:prstClr val="black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)</a:t>
            </a:r>
          </a:p>
          <a:p>
            <a:pPr marR="0" lvl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ko-KR" altLang="en-US" sz="1300" dirty="0">
                <a:solidFill>
                  <a:prstClr val="black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⑥ 실제소유자확인 서류</a:t>
            </a:r>
            <a:r>
              <a:rPr lang="en-US" altLang="ko-KR" sz="1300" dirty="0">
                <a:solidFill>
                  <a:prstClr val="black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(</a:t>
            </a:r>
            <a:r>
              <a:rPr lang="ko-KR" altLang="en-US" sz="1300" dirty="0">
                <a:solidFill>
                  <a:prstClr val="black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주주명부 등</a:t>
            </a:r>
            <a:r>
              <a:rPr lang="en-US" altLang="ko-KR" sz="1300" dirty="0">
                <a:solidFill>
                  <a:prstClr val="black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)</a:t>
            </a:r>
          </a:p>
          <a:p>
            <a:pPr marR="0" lvl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ko-KR" altLang="en-US" sz="1300" dirty="0">
                <a:latin typeface="원신한 Bold" panose="020B0803000000000000" pitchFamily="50" charset="-127"/>
                <a:ea typeface="원신한 Bold" panose="020B0803000000000000" pitchFamily="50" charset="-127"/>
              </a:rPr>
              <a:t>⑦ 차량등록증 사본 </a:t>
            </a:r>
            <a:r>
              <a:rPr lang="en-US" altLang="ko-KR" sz="1300" dirty="0">
                <a:latin typeface="원신한 Bold" panose="020B0803000000000000" pitchFamily="50" charset="-127"/>
                <a:ea typeface="원신한 Bold" panose="020B0803000000000000" pitchFamily="50" charset="-127"/>
              </a:rPr>
              <a:t>(</a:t>
            </a:r>
            <a:r>
              <a:rPr lang="ko-KR" altLang="en-US" sz="1300" dirty="0">
                <a:latin typeface="원신한 Bold" panose="020B0803000000000000" pitchFamily="50" charset="-127"/>
                <a:ea typeface="원신한 Bold" panose="020B0803000000000000" pitchFamily="50" charset="-127"/>
              </a:rPr>
              <a:t>차량당 </a:t>
            </a:r>
            <a:r>
              <a:rPr lang="en-US" altLang="ko-KR" sz="1300" dirty="0">
                <a:latin typeface="원신한 Bold" panose="020B0803000000000000" pitchFamily="50" charset="-127"/>
                <a:ea typeface="원신한 Bold" panose="020B0803000000000000" pitchFamily="50" charset="-127"/>
              </a:rPr>
              <a:t>1</a:t>
            </a:r>
            <a:r>
              <a:rPr lang="ko-KR" altLang="en-US" sz="1300" dirty="0">
                <a:latin typeface="원신한 Bold" panose="020B0803000000000000" pitchFamily="50" charset="-127"/>
                <a:ea typeface="원신한 Bold" panose="020B0803000000000000" pitchFamily="50" charset="-127"/>
              </a:rPr>
              <a:t>부</a:t>
            </a:r>
            <a:r>
              <a:rPr lang="en-US" altLang="ko-KR" sz="1300" dirty="0">
                <a:latin typeface="원신한 Bold" panose="020B0803000000000000" pitchFamily="50" charset="-127"/>
                <a:ea typeface="원신한 Bold" panose="020B0803000000000000" pitchFamily="50" charset="-127"/>
              </a:rPr>
              <a:t>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1A20F27-0CF2-4A1B-B112-15F7687C1A3E}"/>
              </a:ext>
            </a:extLst>
          </p:cNvPr>
          <p:cNvSpPr txBox="1"/>
          <p:nvPr/>
        </p:nvSpPr>
        <p:spPr>
          <a:xfrm>
            <a:off x="706577" y="7867440"/>
            <a:ext cx="6487519" cy="13544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300" dirty="0">
                <a:latin typeface="원신한 Bold" panose="020B0803000000000000" pitchFamily="50" charset="-127"/>
                <a:ea typeface="원신한 Bold" panose="020B0803000000000000" pitchFamily="50" charset="-127"/>
              </a:rPr>
              <a:t>신한은행 서초중앙금융센터 주상욱 지점장 </a:t>
            </a:r>
            <a:r>
              <a:rPr lang="en-US" altLang="ko-KR" sz="1300" dirty="0">
                <a:latin typeface="원신한 Bold" panose="020B0803000000000000" pitchFamily="50" charset="-127"/>
                <a:ea typeface="원신한 Bold" panose="020B0803000000000000" pitchFamily="50" charset="-127"/>
              </a:rPr>
              <a:t>(02-583-8515 / 010-5828-0446)</a:t>
            </a:r>
          </a:p>
          <a:p>
            <a:pPr>
              <a:lnSpc>
                <a:spcPct val="150000"/>
              </a:lnSpc>
            </a:pPr>
            <a:br>
              <a:rPr lang="en-US" altLang="ko-KR" sz="400" dirty="0">
                <a:latin typeface="원신한 Bold" panose="020B0803000000000000" pitchFamily="50" charset="-127"/>
                <a:ea typeface="원신한 Bold" panose="020B0803000000000000" pitchFamily="50" charset="-127"/>
              </a:rPr>
            </a:br>
            <a:r>
              <a:rPr lang="ko-KR" altLang="en-US" sz="1300" dirty="0">
                <a:latin typeface="원신한 Bold" panose="020B0803000000000000" pitchFamily="50" charset="-127"/>
                <a:ea typeface="원신한 Bold" panose="020B0803000000000000" pitchFamily="50" charset="-127"/>
              </a:rPr>
              <a:t>신한카드 </a:t>
            </a:r>
            <a:r>
              <a:rPr lang="ko-KR" altLang="en-US" sz="1300" b="0" i="0" dirty="0">
                <a:solidFill>
                  <a:srgbClr val="212529"/>
                </a:solidFill>
                <a:effectLst/>
                <a:latin typeface="원신한 Bold" panose="020B0803000000000000" pitchFamily="50" charset="-127"/>
                <a:ea typeface="원신한 Bold" panose="020B0803000000000000" pitchFamily="50" charset="-127"/>
              </a:rPr>
              <a:t>법인사업기획부 </a:t>
            </a:r>
            <a:r>
              <a:rPr lang="ko-KR" altLang="en-US" sz="1300" b="0" i="0" dirty="0" err="1">
                <a:solidFill>
                  <a:srgbClr val="212529"/>
                </a:solidFill>
                <a:effectLst/>
                <a:latin typeface="원신한 Bold" panose="020B0803000000000000" pitchFamily="50" charset="-127"/>
                <a:ea typeface="원신한 Bold" panose="020B0803000000000000" pitchFamily="50" charset="-127"/>
              </a:rPr>
              <a:t>이영란</a:t>
            </a:r>
            <a:r>
              <a:rPr lang="ko-KR" altLang="en-US" sz="1300" b="0" i="0" dirty="0">
                <a:solidFill>
                  <a:srgbClr val="212529"/>
                </a:solidFill>
                <a:effectLst/>
                <a:latin typeface="원신한 Bold" panose="020B0803000000000000" pitchFamily="50" charset="-127"/>
                <a:ea typeface="원신한 Bold" panose="020B0803000000000000" pitchFamily="50" charset="-127"/>
              </a:rPr>
              <a:t> 프로</a:t>
            </a:r>
            <a:r>
              <a:rPr lang="en-US" altLang="ko-KR" sz="1300" b="0" i="0" dirty="0">
                <a:solidFill>
                  <a:srgbClr val="212529"/>
                </a:solidFill>
                <a:effectLst/>
                <a:latin typeface="원신한 Bold" panose="020B0803000000000000" pitchFamily="50" charset="-127"/>
                <a:ea typeface="원신한 Bold" panose="020B0803000000000000" pitchFamily="50" charset="-127"/>
              </a:rPr>
              <a:t> </a:t>
            </a:r>
            <a:r>
              <a:rPr lang="en-US" altLang="ko-KR" sz="1300" dirty="0">
                <a:latin typeface="원신한 Bold" panose="020B0803000000000000" pitchFamily="50" charset="-127"/>
                <a:ea typeface="원신한 Bold" panose="020B0803000000000000" pitchFamily="50" charset="-127"/>
              </a:rPr>
              <a:t>(02-6950-8960 / 010-9174-8112)</a:t>
            </a:r>
          </a:p>
          <a:p>
            <a:pPr>
              <a:lnSpc>
                <a:spcPct val="150000"/>
              </a:lnSpc>
            </a:pPr>
            <a:r>
              <a:rPr lang="en-US" altLang="ko-KR" sz="1300" dirty="0">
                <a:latin typeface="원신한 Bold" panose="020B0803000000000000" pitchFamily="50" charset="-127"/>
                <a:ea typeface="원신한 Bold" panose="020B0803000000000000" pitchFamily="50" charset="-127"/>
              </a:rPr>
              <a:t>                                       </a:t>
            </a:r>
            <a:r>
              <a:rPr lang="ko-KR" altLang="en-US" sz="1300" dirty="0">
                <a:latin typeface="원신한 Bold" panose="020B0803000000000000" pitchFamily="50" charset="-127"/>
                <a:ea typeface="원신한 Bold" panose="020B0803000000000000" pitchFamily="50" charset="-127"/>
              </a:rPr>
              <a:t>최승아 프로 </a:t>
            </a:r>
            <a:r>
              <a:rPr lang="en-US" altLang="ko-KR" sz="1300" dirty="0">
                <a:latin typeface="원신한 Bold" panose="020B0803000000000000" pitchFamily="50" charset="-127"/>
                <a:ea typeface="원신한 Bold" panose="020B0803000000000000" pitchFamily="50" charset="-127"/>
              </a:rPr>
              <a:t>(02-6950-7325 / 010-3030-0349)</a:t>
            </a:r>
          </a:p>
          <a:p>
            <a:pPr marL="228600" indent="-228600">
              <a:lnSpc>
                <a:spcPct val="150000"/>
              </a:lnSpc>
              <a:buAutoNum type="arabicPeriod"/>
            </a:pPr>
            <a:endParaRPr lang="en-US" altLang="ko-KR" sz="1300" dirty="0">
              <a:latin typeface="원신한 Bold" panose="020B0803000000000000" pitchFamily="50" charset="-127"/>
              <a:ea typeface="원신한 Bold" panose="020B0803000000000000" pitchFamily="50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9529462-5A4E-44C1-B821-C90B1A953D21}"/>
              </a:ext>
            </a:extLst>
          </p:cNvPr>
          <p:cNvSpPr txBox="1"/>
          <p:nvPr/>
        </p:nvSpPr>
        <p:spPr>
          <a:xfrm>
            <a:off x="409746" y="1555844"/>
            <a:ext cx="6813550" cy="11744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1300" b="1" dirty="0">
                <a:latin typeface="원신한 Bold" panose="020B0803000000000000" pitchFamily="50" charset="-127"/>
                <a:ea typeface="원신한 Bold" panose="020B0803000000000000" pitchFamily="50" charset="-127"/>
              </a:rPr>
              <a:t>신용 </a:t>
            </a:r>
            <a:r>
              <a:rPr lang="en-US" altLang="ko-KR" sz="1300" b="1" dirty="0">
                <a:latin typeface="원신한 Bold" panose="020B0803000000000000" pitchFamily="50" charset="-127"/>
                <a:ea typeface="원신한 Bold" panose="020B0803000000000000" pitchFamily="50" charset="-127"/>
              </a:rPr>
              <a:t>· </a:t>
            </a:r>
            <a:r>
              <a:rPr lang="ko-KR" altLang="en-US" sz="1300" b="1" dirty="0">
                <a:latin typeface="원신한 Bold" panose="020B0803000000000000" pitchFamily="50" charset="-127"/>
                <a:ea typeface="원신한 Bold" panose="020B0803000000000000" pitchFamily="50" charset="-127"/>
              </a:rPr>
              <a:t>체크 </a:t>
            </a:r>
            <a:r>
              <a:rPr lang="en-US" altLang="ko-KR" sz="1300" b="1" dirty="0">
                <a:latin typeface="원신한 Bold" panose="020B0803000000000000" pitchFamily="50" charset="-127"/>
                <a:ea typeface="원신한 Bold" panose="020B0803000000000000" pitchFamily="50" charset="-127"/>
              </a:rPr>
              <a:t>·</a:t>
            </a:r>
            <a:r>
              <a:rPr lang="ko-KR" altLang="en-US" sz="1300" b="1" dirty="0">
                <a:latin typeface="원신한 Bold" panose="020B0803000000000000" pitchFamily="50" charset="-127"/>
                <a:ea typeface="원신한 Bold" panose="020B0803000000000000" pitchFamily="50" charset="-127"/>
              </a:rPr>
              <a:t> 외상거래 모든 방식 지원 </a:t>
            </a:r>
            <a:r>
              <a:rPr lang="en-US" altLang="ko-KR" sz="1300" b="1" u="sng" dirty="0">
                <a:latin typeface="원신한 Bold" panose="020B0803000000000000" pitchFamily="50" charset="-127"/>
                <a:ea typeface="원신한 Bold" panose="020B0803000000000000" pitchFamily="50" charset="-127"/>
              </a:rPr>
              <a:t>/ </a:t>
            </a:r>
            <a:r>
              <a:rPr lang="ko-KR" altLang="en-US" sz="1300" b="1" u="sng" dirty="0">
                <a:solidFill>
                  <a:srgbClr val="FF0000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타사 카드 소지 고객도 중복 발급 가능</a:t>
            </a:r>
            <a:endParaRPr lang="en-US" altLang="ko-KR" sz="1300" b="1" u="sng" dirty="0">
              <a:solidFill>
                <a:srgbClr val="FF0000"/>
              </a:solidFill>
              <a:latin typeface="원신한 Bold" panose="020B0803000000000000" pitchFamily="50" charset="-127"/>
              <a:ea typeface="원신한 Bold" panose="020B0803000000000000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1300" b="1" dirty="0">
                <a:latin typeface="원신한 Bold" panose="020B0803000000000000" pitchFamily="50" charset="-127"/>
                <a:ea typeface="원신한 Bold" panose="020B0803000000000000" pitchFamily="50" charset="-127"/>
              </a:rPr>
              <a:t>카드 이용 금액 기준 법인포인트 </a:t>
            </a:r>
            <a:r>
              <a:rPr lang="en-US" altLang="ko-KR" sz="1300" b="1" dirty="0">
                <a:latin typeface="원신한 Bold" panose="020B0803000000000000" pitchFamily="50" charset="-127"/>
                <a:ea typeface="원신한 Bold" panose="020B0803000000000000" pitchFamily="50" charset="-127"/>
              </a:rPr>
              <a:t>0.5% </a:t>
            </a:r>
            <a:r>
              <a:rPr lang="ko-KR" altLang="en-US" sz="1300" b="1" dirty="0">
                <a:latin typeface="원신한 Bold" panose="020B0803000000000000" pitchFamily="50" charset="-127"/>
                <a:ea typeface="원신한 Bold" panose="020B0803000000000000" pitchFamily="50" charset="-127"/>
              </a:rPr>
              <a:t>적립 </a:t>
            </a:r>
            <a:r>
              <a:rPr lang="en-US" altLang="ko-KR" sz="1100" b="1" dirty="0">
                <a:latin typeface="원신한 Bold" panose="020B0803000000000000" pitchFamily="50" charset="-127"/>
                <a:ea typeface="원신한 Bold" panose="020B0803000000000000" pitchFamily="50" charset="-127"/>
              </a:rPr>
              <a:t>(</a:t>
            </a:r>
            <a:r>
              <a:rPr lang="ko-KR" altLang="en-US" sz="1100" b="1" dirty="0">
                <a:latin typeface="원신한 Bold" panose="020B0803000000000000" pitchFamily="50" charset="-127"/>
                <a:ea typeface="원신한 Bold" panose="020B0803000000000000" pitchFamily="50" charset="-127"/>
              </a:rPr>
              <a:t>현금으로 환급 가능</a:t>
            </a:r>
            <a:r>
              <a:rPr lang="en-US" altLang="ko-KR" sz="1100" b="1" dirty="0">
                <a:latin typeface="원신한 Bold" panose="020B0803000000000000" pitchFamily="50" charset="-127"/>
                <a:ea typeface="원신한 Bold" panose="020B0803000000000000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br>
              <a:rPr lang="en-US" altLang="ko-KR" sz="1100" b="1" dirty="0">
                <a:latin typeface="원신한 Bold" panose="020B0803000000000000" pitchFamily="50" charset="-127"/>
                <a:ea typeface="원신한 Bold" panose="020B0803000000000000" pitchFamily="50" charset="-127"/>
              </a:rPr>
            </a:br>
            <a:endParaRPr lang="en-US" altLang="ko-KR" sz="1100" b="1" dirty="0">
              <a:latin typeface="원신한 Bold" panose="020B0803000000000000" pitchFamily="50" charset="-127"/>
              <a:ea typeface="원신한 Bold" panose="020B0803000000000000" pitchFamily="50" charset="-127"/>
            </a:endParaRPr>
          </a:p>
        </p:txBody>
      </p:sp>
      <p:graphicFrame>
        <p:nvGraphicFramePr>
          <p:cNvPr id="20" name="표 19">
            <a:extLst>
              <a:ext uri="{FF2B5EF4-FFF2-40B4-BE49-F238E27FC236}">
                <a16:creationId xmlns:a16="http://schemas.microsoft.com/office/drawing/2014/main" id="{3FED2CA8-59E2-4A1E-BDD0-0B93EB9312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8434937"/>
              </p:ext>
            </p:extLst>
          </p:nvPr>
        </p:nvGraphicFramePr>
        <p:xfrm>
          <a:off x="516828" y="2260163"/>
          <a:ext cx="5854700" cy="1681906"/>
        </p:xfrm>
        <a:graphic>
          <a:graphicData uri="http://schemas.openxmlformats.org/drawingml/2006/table">
            <a:tbl>
              <a:tblPr/>
              <a:tblGrid>
                <a:gridCol w="494397">
                  <a:extLst>
                    <a:ext uri="{9D8B030D-6E8A-4147-A177-3AD203B41FA5}">
                      <a16:colId xmlns:a16="http://schemas.microsoft.com/office/drawing/2014/main" val="1417288883"/>
                    </a:ext>
                  </a:extLst>
                </a:gridCol>
                <a:gridCol w="1466643">
                  <a:extLst>
                    <a:ext uri="{9D8B030D-6E8A-4147-A177-3AD203B41FA5}">
                      <a16:colId xmlns:a16="http://schemas.microsoft.com/office/drawing/2014/main" val="1400276056"/>
                    </a:ext>
                  </a:extLst>
                </a:gridCol>
                <a:gridCol w="1686305">
                  <a:extLst>
                    <a:ext uri="{9D8B030D-6E8A-4147-A177-3AD203B41FA5}">
                      <a16:colId xmlns:a16="http://schemas.microsoft.com/office/drawing/2014/main" val="2867112816"/>
                    </a:ext>
                  </a:extLst>
                </a:gridCol>
                <a:gridCol w="2207355">
                  <a:extLst>
                    <a:ext uri="{9D8B030D-6E8A-4147-A177-3AD203B41FA5}">
                      <a16:colId xmlns:a16="http://schemas.microsoft.com/office/drawing/2014/main" val="366767330"/>
                    </a:ext>
                  </a:extLst>
                </a:gridCol>
              </a:tblGrid>
              <a:tr h="33638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원신한 Light" panose="020B0303000000000000" pitchFamily="50" charset="-127"/>
                          <a:ea typeface="원신한 Light" panose="020B0303000000000000" pitchFamily="50" charset="-127"/>
                        </a:rPr>
                        <a:t>구분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원신한 Light" panose="020B0303000000000000" pitchFamily="50" charset="-127"/>
                          <a:ea typeface="원신한 Light" panose="020B0303000000000000" pitchFamily="50" charset="-127"/>
                        </a:rPr>
                        <a:t>신용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원신한 Light" panose="020B0303000000000000" pitchFamily="50" charset="-127"/>
                          <a:ea typeface="원신한 Light" panose="020B0303000000000000" pitchFamily="50" charset="-127"/>
                        </a:rPr>
                        <a:t>체크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원신한 Light" panose="020B0303000000000000" pitchFamily="50" charset="-127"/>
                          <a:ea typeface="원신한 Light" panose="020B0303000000000000" pitchFamily="50" charset="-127"/>
                        </a:rPr>
                        <a:t>외상거래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068025"/>
                  </a:ext>
                </a:extLst>
              </a:tr>
              <a:tr h="672763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원신한 Light" panose="020B0303000000000000" pitchFamily="50" charset="-127"/>
                          <a:ea typeface="원신한 Light" panose="020B0303000000000000" pitchFamily="50" charset="-127"/>
                        </a:rPr>
                        <a:t>사용처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원신한 Light" panose="020B0303000000000000" pitchFamily="50" charset="-127"/>
                          <a:ea typeface="원신한 Light" panose="020B0303000000000000" pitchFamily="50" charset="-127"/>
                        </a:rPr>
                        <a:t>전국 모든 주유소에서 사용 가능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원신한 Light" panose="020B0303000000000000" pitchFamily="50" charset="-127"/>
                          <a:ea typeface="원신한 Light" panose="020B0303000000000000" pitchFamily="50" charset="-127"/>
                        </a:rPr>
                        <a:t>외상 거래계약이 되어 있는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원신한 Light" panose="020B0303000000000000" pitchFamily="50" charset="-127"/>
                        <a:ea typeface="원신한 Light" panose="020B0303000000000000" pitchFamily="50" charset="-127"/>
                      </a:endParaRPr>
                    </a:p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원신한 Light" panose="020B0303000000000000" pitchFamily="50" charset="-127"/>
                          <a:ea typeface="원신한 Light" panose="020B0303000000000000" pitchFamily="50" charset="-127"/>
                        </a:rPr>
                        <a:t>지정 주유소에서만 사용 가능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0128408"/>
                  </a:ext>
                </a:extLst>
              </a:tr>
              <a:tr h="672763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원신한 Light" panose="020B0303000000000000" pitchFamily="50" charset="-127"/>
                          <a:ea typeface="원신한 Light" panose="020B0303000000000000" pitchFamily="50" charset="-127"/>
                        </a:rPr>
                        <a:t>정산</a:t>
                      </a:r>
                      <a:b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원신한 Light" panose="020B0303000000000000" pitchFamily="50" charset="-127"/>
                          <a:ea typeface="원신한 Light" panose="020B0303000000000000" pitchFamily="50" charset="-127"/>
                        </a:rPr>
                      </a:b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원신한 Light" panose="020B0303000000000000" pitchFamily="50" charset="-127"/>
                          <a:ea typeface="원신한 Light" panose="020B0303000000000000" pitchFamily="50" charset="-127"/>
                        </a:rPr>
                        <a:t>방식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원신한 Light" panose="020B0303000000000000" pitchFamily="50" charset="-127"/>
                          <a:ea typeface="원신한 Light" panose="020B0303000000000000" pitchFamily="50" charset="-127"/>
                        </a:rPr>
                        <a:t>지정하신 결제일에 </a:t>
                      </a:r>
                      <a:b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원신한 Light" panose="020B0303000000000000" pitchFamily="50" charset="-127"/>
                          <a:ea typeface="원신한 Light" panose="020B0303000000000000" pitchFamily="50" charset="-127"/>
                        </a:rPr>
                      </a:b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원신한 Light" panose="020B0303000000000000" pitchFamily="50" charset="-127"/>
                          <a:ea typeface="원신한 Light" panose="020B0303000000000000" pitchFamily="50" charset="-127"/>
                        </a:rPr>
                        <a:t>연결 법인계좌에서 출금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원신한 Light" panose="020B0303000000000000" pitchFamily="50" charset="-127"/>
                          <a:ea typeface="원신한 Light" panose="020B0303000000000000" pitchFamily="50" charset="-127"/>
                        </a:rPr>
                        <a:t>주유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원신한 Light" panose="020B0303000000000000" pitchFamily="50" charset="-127"/>
                          <a:ea typeface="원신한 Light" panose="020B0303000000000000" pitchFamily="50" charset="-127"/>
                        </a:rPr>
                        <a:t>(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원신한 Light" panose="020B0303000000000000" pitchFamily="50" charset="-127"/>
                          <a:ea typeface="원신한 Light" panose="020B0303000000000000" pitchFamily="50" charset="-127"/>
                        </a:rPr>
                        <a:t>거래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원신한 Light" panose="020B0303000000000000" pitchFamily="50" charset="-127"/>
                          <a:ea typeface="원신한 Light" panose="020B0303000000000000" pitchFamily="50" charset="-127"/>
                        </a:rPr>
                        <a:t>)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원신한 Light" panose="020B0303000000000000" pitchFamily="50" charset="-127"/>
                          <a:ea typeface="원신한 Light" panose="020B0303000000000000" pitchFamily="50" charset="-127"/>
                        </a:rPr>
                        <a:t>시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원신한 Light" panose="020B0303000000000000" pitchFamily="50" charset="-127"/>
                          <a:ea typeface="원신한 Light" panose="020B0303000000000000" pitchFamily="50" charset="-127"/>
                        </a:rPr>
                        <a:t>,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원신한 Light" panose="020B0303000000000000" pitchFamily="50" charset="-127"/>
                          <a:ea typeface="원신한 Light" panose="020B0303000000000000" pitchFamily="50" charset="-127"/>
                        </a:rPr>
                        <a:t> </a:t>
                      </a:r>
                      <a:b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원신한 Light" panose="020B0303000000000000" pitchFamily="50" charset="-127"/>
                          <a:ea typeface="원신한 Light" panose="020B0303000000000000" pitchFamily="50" charset="-127"/>
                        </a:rPr>
                      </a:b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원신한 Light" panose="020B0303000000000000" pitchFamily="50" charset="-127"/>
                          <a:ea typeface="원신한 Light" panose="020B0303000000000000" pitchFamily="50" charset="-127"/>
                        </a:rPr>
                        <a:t>법인계좌에서 실시간 출금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원신한 Light" panose="020B0303000000000000" pitchFamily="50" charset="-127"/>
                          <a:ea typeface="원신한 Light" panose="020B0303000000000000" pitchFamily="50" charset="-127"/>
                        </a:rPr>
                        <a:t>별도 결제카드로 지정하신 일자에 정산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원신한 Light" panose="020B0303000000000000" pitchFamily="50" charset="-127"/>
                        <a:ea typeface="원신한 Light" panose="020B0303000000000000" pitchFamily="50" charset="-127"/>
                      </a:endParaRPr>
                    </a:p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원신한 Light" panose="020B0303000000000000" pitchFamily="50" charset="-127"/>
                          <a:ea typeface="원신한 Light" panose="020B0303000000000000" pitchFamily="50" charset="-127"/>
                        </a:rPr>
                        <a:t>(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원신한 Light" panose="020B0303000000000000" pitchFamily="50" charset="-127"/>
                          <a:ea typeface="원신한 Light" panose="020B0303000000000000" pitchFamily="50" charset="-127"/>
                        </a:rPr>
                        <a:t>유가보조금 통합관리시스템 內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원신한 Light" panose="020B0303000000000000" pitchFamily="50" charset="-127"/>
                          <a:ea typeface="원신한 Light" panose="020B0303000000000000" pitchFamily="50" charset="-127"/>
                        </a:rPr>
                        <a:t>)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원신한 Light" panose="020B0303000000000000" pitchFamily="50" charset="-127"/>
                        <a:ea typeface="원신한 Light" panose="020B0303000000000000" pitchFamily="50" charset="-127"/>
                      </a:endParaRP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8775658"/>
                  </a:ext>
                </a:extLst>
              </a:tr>
            </a:tbl>
          </a:graphicData>
        </a:graphic>
      </p:graphicFrame>
      <p:grpSp>
        <p:nvGrpSpPr>
          <p:cNvPr id="21" name="그룹 20">
            <a:extLst>
              <a:ext uri="{FF2B5EF4-FFF2-40B4-BE49-F238E27FC236}">
                <a16:creationId xmlns:a16="http://schemas.microsoft.com/office/drawing/2014/main" id="{89EC5864-AC10-4A42-B5FA-ECE75686F35F}"/>
              </a:ext>
            </a:extLst>
          </p:cNvPr>
          <p:cNvGrpSpPr/>
          <p:nvPr/>
        </p:nvGrpSpPr>
        <p:grpSpPr>
          <a:xfrm>
            <a:off x="375188" y="7441344"/>
            <a:ext cx="5796958" cy="321890"/>
            <a:chOff x="375188" y="1955960"/>
            <a:chExt cx="5796958" cy="32189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83D2100-6BC7-4FCD-A67F-67EE1635AA34}"/>
                </a:ext>
              </a:extLst>
            </p:cNvPr>
            <p:cNvSpPr txBox="1"/>
            <p:nvPr/>
          </p:nvSpPr>
          <p:spPr>
            <a:xfrm>
              <a:off x="719232" y="1955960"/>
              <a:ext cx="5452914" cy="321890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>
              <a:defPPr>
                <a:defRPr lang="en-US"/>
              </a:defPPr>
              <a:lvl1pPr algn="ctr">
                <a:defRPr sz="3200">
                  <a:latin typeface="나눔스퀘어 ExtraBold" panose="020B0600000101010101" pitchFamily="50" charset="-127"/>
                  <a:ea typeface="나눔스퀘어 ExtraBold" panose="020B0600000101010101" pitchFamily="50" charset="-127"/>
                </a:defRPr>
              </a:lvl1pPr>
            </a:lstStyle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400" b="0" i="0" u="none" strike="noStrike" kern="1200" cap="none" spc="-50" normalizeH="0" baseline="0" noProof="0" dirty="0">
                  <a:ln>
                    <a:noFill/>
                  </a:ln>
                  <a:solidFill>
                    <a:srgbClr val="0046FF"/>
                  </a:solidFill>
                  <a:effectLst/>
                  <a:uLnTx/>
                  <a:uFillTx/>
                  <a:latin typeface="원신한 Bold" panose="020B0803000000000000" pitchFamily="50" charset="-127"/>
                  <a:ea typeface="원신한 Bold" panose="020B0803000000000000" pitchFamily="50" charset="-127"/>
                  <a:cs typeface="+mn-cs"/>
                </a:rPr>
                <a:t>발급 문의 </a:t>
              </a:r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5700F3FB-02AC-46A9-94BB-849BF695DEC4}"/>
                </a:ext>
              </a:extLst>
            </p:cNvPr>
            <p:cNvSpPr/>
            <p:nvPr/>
          </p:nvSpPr>
          <p:spPr>
            <a:xfrm>
              <a:off x="375188" y="1999905"/>
              <a:ext cx="234000" cy="234000"/>
            </a:xfrm>
            <a:prstGeom prst="rect">
              <a:avLst/>
            </a:prstGeom>
            <a:solidFill>
              <a:srgbClr val="0046FF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400" dirty="0">
                  <a:solidFill>
                    <a:prstClr val="white"/>
                  </a:solidFill>
                  <a:latin typeface="원신한 Bold" panose="020B0803000000000000" pitchFamily="50" charset="-127"/>
                  <a:ea typeface="원신한 Bold" panose="020B0803000000000000" pitchFamily="50" charset="-127"/>
                </a:rPr>
                <a:t>3</a:t>
              </a:r>
              <a:endPara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원신한 Bold" panose="020B0803000000000000" pitchFamily="50" charset="-127"/>
                <a:ea typeface="원신한 Bold" panose="020B0803000000000000" pitchFamily="50" charset="-127"/>
                <a:cs typeface="+mn-cs"/>
              </a:endParaRPr>
            </a:p>
          </p:txBody>
        </p:sp>
      </p:grpSp>
      <p:sp>
        <p:nvSpPr>
          <p:cNvPr id="25" name="자유형 251">
            <a:extLst>
              <a:ext uri="{FF2B5EF4-FFF2-40B4-BE49-F238E27FC236}">
                <a16:creationId xmlns:a16="http://schemas.microsoft.com/office/drawing/2014/main" id="{0222F315-31CF-4A70-9B76-F32DC060FDA3}"/>
              </a:ext>
            </a:extLst>
          </p:cNvPr>
          <p:cNvSpPr>
            <a:spLocks noChangeAspect="1"/>
          </p:cNvSpPr>
          <p:nvPr/>
        </p:nvSpPr>
        <p:spPr>
          <a:xfrm>
            <a:off x="559293" y="8007140"/>
            <a:ext cx="182090" cy="144000"/>
          </a:xfrm>
          <a:custGeom>
            <a:avLst/>
            <a:gdLst>
              <a:gd name="connsiteX0" fmla="*/ 142875 w 238125"/>
              <a:gd name="connsiteY0" fmla="*/ 0 h 333375"/>
              <a:gd name="connsiteX1" fmla="*/ 0 w 238125"/>
              <a:gd name="connsiteY1" fmla="*/ 266700 h 333375"/>
              <a:gd name="connsiteX2" fmla="*/ 238125 w 238125"/>
              <a:gd name="connsiteY2" fmla="*/ 171450 h 333375"/>
              <a:gd name="connsiteX3" fmla="*/ 9525 w 238125"/>
              <a:gd name="connsiteY3" fmla="*/ 9525 h 333375"/>
              <a:gd name="connsiteX4" fmla="*/ 114300 w 238125"/>
              <a:gd name="connsiteY4" fmla="*/ 333375 h 333375"/>
              <a:gd name="connsiteX5" fmla="*/ 142875 w 238125"/>
              <a:gd name="connsiteY5" fmla="*/ 0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8125" h="333375">
                <a:moveTo>
                  <a:pt x="142875" y="0"/>
                </a:moveTo>
                <a:lnTo>
                  <a:pt x="0" y="266700"/>
                </a:lnTo>
                <a:lnTo>
                  <a:pt x="238125" y="171450"/>
                </a:lnTo>
                <a:lnTo>
                  <a:pt x="9525" y="9525"/>
                </a:lnTo>
                <a:lnTo>
                  <a:pt x="114300" y="333375"/>
                </a:lnTo>
                <a:lnTo>
                  <a:pt x="142875" y="0"/>
                </a:lnTo>
                <a:close/>
              </a:path>
            </a:pathLst>
          </a:cu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200" dirty="0">
              <a:solidFill>
                <a:prstClr val="white"/>
              </a:solidFill>
              <a:latin typeface="Arial" panose="020B0604020202020204" pitchFamily="34" charset="0"/>
              <a:ea typeface="나눔고딕" panose="020D06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26" name="자유형 251">
            <a:extLst>
              <a:ext uri="{FF2B5EF4-FFF2-40B4-BE49-F238E27FC236}">
                <a16:creationId xmlns:a16="http://schemas.microsoft.com/office/drawing/2014/main" id="{FE2AC491-255E-4DE6-AAD0-023088784094}"/>
              </a:ext>
            </a:extLst>
          </p:cNvPr>
          <p:cNvSpPr>
            <a:spLocks noChangeAspect="1"/>
          </p:cNvSpPr>
          <p:nvPr/>
        </p:nvSpPr>
        <p:spPr>
          <a:xfrm>
            <a:off x="559293" y="8388140"/>
            <a:ext cx="182090" cy="144000"/>
          </a:xfrm>
          <a:custGeom>
            <a:avLst/>
            <a:gdLst>
              <a:gd name="connsiteX0" fmla="*/ 142875 w 238125"/>
              <a:gd name="connsiteY0" fmla="*/ 0 h 333375"/>
              <a:gd name="connsiteX1" fmla="*/ 0 w 238125"/>
              <a:gd name="connsiteY1" fmla="*/ 266700 h 333375"/>
              <a:gd name="connsiteX2" fmla="*/ 238125 w 238125"/>
              <a:gd name="connsiteY2" fmla="*/ 171450 h 333375"/>
              <a:gd name="connsiteX3" fmla="*/ 9525 w 238125"/>
              <a:gd name="connsiteY3" fmla="*/ 9525 h 333375"/>
              <a:gd name="connsiteX4" fmla="*/ 114300 w 238125"/>
              <a:gd name="connsiteY4" fmla="*/ 333375 h 333375"/>
              <a:gd name="connsiteX5" fmla="*/ 142875 w 238125"/>
              <a:gd name="connsiteY5" fmla="*/ 0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8125" h="333375">
                <a:moveTo>
                  <a:pt x="142875" y="0"/>
                </a:moveTo>
                <a:lnTo>
                  <a:pt x="0" y="266700"/>
                </a:lnTo>
                <a:lnTo>
                  <a:pt x="238125" y="171450"/>
                </a:lnTo>
                <a:lnTo>
                  <a:pt x="9525" y="9525"/>
                </a:lnTo>
                <a:lnTo>
                  <a:pt x="114300" y="333375"/>
                </a:lnTo>
                <a:lnTo>
                  <a:pt x="142875" y="0"/>
                </a:lnTo>
                <a:close/>
              </a:path>
            </a:pathLst>
          </a:cu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200" dirty="0">
              <a:solidFill>
                <a:prstClr val="white"/>
              </a:solidFill>
              <a:latin typeface="Arial" panose="020B0604020202020204" pitchFamily="34" charset="0"/>
              <a:ea typeface="나눔고딕" panose="020D06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A4B7191-97EF-45ED-B3DD-A5DED1376F46}"/>
              </a:ext>
            </a:extLst>
          </p:cNvPr>
          <p:cNvSpPr txBox="1"/>
          <p:nvPr/>
        </p:nvSpPr>
        <p:spPr>
          <a:xfrm>
            <a:off x="409746" y="4079897"/>
            <a:ext cx="28184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solidFill>
                  <a:srgbClr val="FF0000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 ※</a:t>
            </a:r>
            <a:r>
              <a:rPr lang="ko-KR" altLang="en-US" sz="1200" b="1" dirty="0">
                <a:solidFill>
                  <a:srgbClr val="FF0000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신용카드 법인카드 한도 협의 가능 </a:t>
            </a:r>
            <a:r>
              <a:rPr lang="en-US" altLang="ko-KR" sz="1200" b="1" dirty="0">
                <a:solidFill>
                  <a:srgbClr val="FF0000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 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2571364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348</TotalTime>
  <Words>184</Words>
  <Application>Microsoft Office PowerPoint</Application>
  <PresentationFormat>A4 용지(210x297mm)</PresentationFormat>
  <Paragraphs>34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맑은 고딕</vt:lpstr>
      <vt:lpstr>원신한 Bold</vt:lpstr>
      <vt:lpstr>원신한 Light</vt:lpstr>
      <vt:lpstr>Arial</vt:lpstr>
      <vt:lpstr>Calibri</vt:lpstr>
      <vt:lpstr>Calibri Light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윤상훈</dc:creator>
  <cp:lastModifiedBy>최승아</cp:lastModifiedBy>
  <cp:revision>55</cp:revision>
  <dcterms:created xsi:type="dcterms:W3CDTF">2026-08-28T04:55:43Z</dcterms:created>
  <dcterms:modified xsi:type="dcterms:W3CDTF">2026-09-07T08:34:40Z</dcterms:modified>
</cp:coreProperties>
</file>